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57" r:id="rId5"/>
    <p:sldId id="415" r:id="rId6"/>
    <p:sldId id="286" r:id="rId7"/>
    <p:sldId id="313" r:id="rId8"/>
    <p:sldId id="373" r:id="rId9"/>
    <p:sldId id="371" r:id="rId10"/>
    <p:sldId id="375" r:id="rId11"/>
    <p:sldId id="409" r:id="rId12"/>
    <p:sldId id="412" r:id="rId13"/>
    <p:sldId id="312" r:id="rId14"/>
    <p:sldId id="309" r:id="rId15"/>
    <p:sldId id="416" r:id="rId16"/>
    <p:sldId id="417" r:id="rId17"/>
    <p:sldId id="410" r:id="rId18"/>
    <p:sldId id="413" r:id="rId19"/>
    <p:sldId id="408" r:id="rId20"/>
    <p:sldId id="414" r:id="rId2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>
          <p15:clr>
            <a:srgbClr val="A4A3A4"/>
          </p15:clr>
        </p15:guide>
        <p15:guide id="2" pos="38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A2A2A2"/>
    <a:srgbClr val="EBE9DC"/>
    <a:srgbClr val="540000"/>
    <a:srgbClr val="AD1C21"/>
    <a:srgbClr val="7B1216"/>
    <a:srgbClr val="BAB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378" y="54"/>
      </p:cViewPr>
      <p:guideLst>
        <p:guide orient="horz" pos="2214"/>
        <p:guide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3AA3F-A82B-43BF-B18C-5608A05C57EB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30F0D-1A5A-4EA2-B28F-0EC912CB6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6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标准化处理可以使得不同的特征具有相同的尺度（Scale）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7.先通过Rpn（区域候选网络）生成可能包含检测物体的区域候选框，再在roipooling层将roi提取特征并量化为不同粒度的特征图，再池化为固定大小，送入全连接层，用分类器判别是否属于一个特定类，用bounding box回归得到检测框精确位置。</a:t>
            </a:r>
          </a:p>
          <a:p>
            <a:endParaRPr lang="en-US" altLang="zh-CN"/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ROIAlign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1.roi_pool层将每个候选区域均匀分成M×N块，对每块进行max pooling。将特征图上大小不一的候选区域转变为大小统一的数据，送入下一层。 </a:t>
            </a:r>
          </a:p>
          <a:p>
            <a:r>
              <a:rPr lang="en-US" altLang="zh-CN"/>
              <a:t>2.</a:t>
            </a:r>
            <a:r>
              <a:rPr lang="zh-CN" altLang="en-US"/>
              <a:t>特征提取使用TensorFlow官方提供的TensorFlow Slim，收录了AlexNet、VGG16、VGG19、Inception、ResNet这些比较经典的耳熟能详的卷积网络模型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B7A37-B852-49AB-B2E2-96296AB21F67}" type="datetimeFigureOut">
              <a:rPr lang="zh-CN" altLang="en-US" smtClean="0"/>
              <a:t>2019/7/2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F8D02-9041-4C59-BC62-13DE0E5C67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-8551" y="4672004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 rot="16200000">
            <a:off x="11436485" y="5106095"/>
            <a:ext cx="1271471" cy="363349"/>
            <a:chOff x="6507038" y="462977"/>
            <a:chExt cx="2430800" cy="471379"/>
          </a:xfrm>
        </p:grpSpPr>
        <p:grpSp>
          <p:nvGrpSpPr>
            <p:cNvPr id="62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圆角矩形 62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538005" y="5394222"/>
            <a:ext cx="439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effectLst/>
                <a:sym typeface="+mn-ea"/>
              </a:rPr>
              <a:t>小组成员</a:t>
            </a:r>
            <a:r>
              <a:rPr lang="zh-CN" altLang="en-US" sz="2000" b="1" dirty="0">
                <a:sym typeface="+mn-ea"/>
              </a:rPr>
              <a:t>：王迪 马鲜艳  范广宝  陈晨</a:t>
            </a:r>
            <a:endParaRPr lang="en-US" altLang="zh-CN" sz="2000" dirty="0">
              <a:solidFill>
                <a:srgbClr val="A2A2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93207" y="3740969"/>
            <a:ext cx="6823235" cy="459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altLang="zh-CN" sz="2400" b="1" spc="600" dirty="0">
                <a:solidFill>
                  <a:schemeClr val="bg1">
                    <a:lumMod val="50000"/>
                    <a:alpha val="78000"/>
                  </a:schemeClr>
                </a:solidFill>
                <a:latin typeface="Calibri" panose="020F0502020204030204" pitchFamily="34" charset="0"/>
                <a:cs typeface="Segoe UI Semilight" panose="020B0402040204020203" pitchFamily="34" charset="0"/>
              </a:rPr>
              <a:t>Image Classification System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150282" y="2090403"/>
            <a:ext cx="6887210" cy="144399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图片分类系统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38005" y="4834358"/>
            <a:ext cx="6218119" cy="39751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zh-CN" altLang="en-US" sz="2000" b="1" dirty="0">
                <a:effectLst/>
                <a:sym typeface="+mn-ea"/>
              </a:rPr>
              <a:t>指导老师：</a:t>
            </a:r>
            <a:r>
              <a:rPr lang="zh-CN" altLang="en-US" sz="2000" b="1" dirty="0">
                <a:sym typeface="+mn-ea"/>
              </a:rPr>
              <a:t>张曙</a:t>
            </a:r>
            <a:endParaRPr lang="zh-CN" altLang="en-US" sz="2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57" name="圆角矩形 56"/>
          <p:cNvSpPr/>
          <p:nvPr/>
        </p:nvSpPr>
        <p:spPr>
          <a:xfrm rot="16200000" flipV="1">
            <a:off x="10447003" y="4634619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6" name="Freeform 96"/>
          <p:cNvSpPr/>
          <p:nvPr/>
        </p:nvSpPr>
        <p:spPr bwMode="auto">
          <a:xfrm>
            <a:off x="10716633" y="4926395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目前进度</a:t>
            </a:r>
          </a:p>
        </p:txBody>
      </p:sp>
      <p:grpSp>
        <p:nvGrpSpPr>
          <p:cNvPr id="69" name="组 68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71" name="组 7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5" name="圆角矩形 7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73" name="圆角矩形 7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1216949" y="1226064"/>
            <a:ext cx="5972810" cy="459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数据集划分：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</a:t>
            </a:r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K-</a:t>
            </a:r>
            <a:r>
              <a:rPr kumimoji="1"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折交叉验证划分数据集</a:t>
            </a:r>
            <a:endParaRPr 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3308" t="9013" r="6458" b="10398"/>
          <a:stretch>
            <a:fillRect/>
          </a:stretch>
        </p:blipFill>
        <p:spPr>
          <a:xfrm>
            <a:off x="1216660" y="2343150"/>
            <a:ext cx="9819640" cy="319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1459" y="1823599"/>
            <a:ext cx="172085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Faster R-CNN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21385" y="5242560"/>
            <a:ext cx="9455150" cy="706755"/>
            <a:chOff x="2085" y="5085"/>
            <a:chExt cx="14890" cy="1113"/>
          </a:xfrm>
        </p:grpSpPr>
        <p:sp>
          <p:nvSpPr>
            <p:cNvPr id="4" name="文本框 3"/>
            <p:cNvSpPr txBox="1"/>
            <p:nvPr/>
          </p:nvSpPr>
          <p:spPr>
            <a:xfrm>
              <a:off x="4635" y="5085"/>
              <a:ext cx="1234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跳过region proposal过程，直接通过神经网络识别物体，故在三个模型中运行速度最快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2085" y="5085"/>
              <a:ext cx="892" cy="626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SSD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2440" y="3540125"/>
            <a:ext cx="9904095" cy="706755"/>
            <a:chOff x="944" y="5087"/>
            <a:chExt cx="15597" cy="1113"/>
          </a:xfrm>
        </p:grpSpPr>
        <p:sp>
          <p:nvSpPr>
            <p:cNvPr id="12" name="文本框 11"/>
            <p:cNvSpPr txBox="1"/>
            <p:nvPr/>
          </p:nvSpPr>
          <p:spPr>
            <a:xfrm>
              <a:off x="4201" y="5087"/>
              <a:ext cx="12340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在</a:t>
              </a:r>
              <a:r>
                <a:rPr 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Faster R-CNN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的基础上添加像素分割掩码，将物体检测与分割融为一体；把</a:t>
              </a:r>
              <a:r>
                <a:rPr 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Faster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中的ROI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P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ooling改进为ROIAlign，减少了像素损失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4" y="5087"/>
              <a:ext cx="2306" cy="626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Mask R-CNN</a:t>
              </a:r>
            </a:p>
          </p:txBody>
        </p:sp>
      </p:grpSp>
      <p:pic>
        <p:nvPicPr>
          <p:cNvPr id="2" name="图片 1" descr="03(2O`(CG5U`EO(72NCI[Q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35" y="1386840"/>
            <a:ext cx="8185150" cy="127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24810" cy="82867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211059" y="3264361"/>
              <a:ext cx="3399033" cy="461663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METHODS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0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2" name="圆角矩形 3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圆角矩形 56"/>
          <p:cNvSpPr/>
          <p:nvPr/>
        </p:nvSpPr>
        <p:spPr>
          <a:xfrm rot="10800000" flipV="1">
            <a:off x="-183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5" name="矩形 4"/>
          <p:cNvSpPr/>
          <p:nvPr/>
        </p:nvSpPr>
        <p:spPr>
          <a:xfrm>
            <a:off x="647700" y="1129665"/>
            <a:ext cx="4026535" cy="56959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三种模型运行速度的对比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 descr="下载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508125"/>
            <a:ext cx="7119620" cy="4973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pic>
        <p:nvPicPr>
          <p:cNvPr id="7" name="图片 6" descr="mask1"/>
          <p:cNvPicPr>
            <a:picLocks noChangeAspect="1"/>
          </p:cNvPicPr>
          <p:nvPr/>
        </p:nvPicPr>
        <p:blipFill>
          <a:blip r:embed="rId2"/>
          <a:srcRect l="15522" t="28214" r="11595" b="11341"/>
          <a:stretch>
            <a:fillRect/>
          </a:stretch>
        </p:blipFill>
        <p:spPr>
          <a:xfrm>
            <a:off x="748665" y="3923030"/>
            <a:ext cx="5049520" cy="28263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71620" y="4087495"/>
            <a:ext cx="18916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Mask R-CNN</a:t>
            </a:r>
          </a:p>
        </p:txBody>
      </p:sp>
      <p:pic>
        <p:nvPicPr>
          <p:cNvPr id="9" name="图片 8" descr="ssd"/>
          <p:cNvPicPr>
            <a:picLocks noChangeAspect="1"/>
          </p:cNvPicPr>
          <p:nvPr/>
        </p:nvPicPr>
        <p:blipFill>
          <a:blip r:embed="rId3"/>
          <a:srcRect l="17788" t="28555" r="12278" b="11405"/>
          <a:stretch>
            <a:fillRect/>
          </a:stretch>
        </p:blipFill>
        <p:spPr>
          <a:xfrm>
            <a:off x="760730" y="895985"/>
            <a:ext cx="5037455" cy="2918460"/>
          </a:xfrm>
          <a:prstGeom prst="rect">
            <a:avLst/>
          </a:prstGeom>
        </p:spPr>
      </p:pic>
      <p:pic>
        <p:nvPicPr>
          <p:cNvPr id="10" name="图片 9" descr="faster2"/>
          <p:cNvPicPr>
            <a:picLocks noChangeAspect="1"/>
          </p:cNvPicPr>
          <p:nvPr/>
        </p:nvPicPr>
        <p:blipFill>
          <a:blip r:embed="rId4"/>
          <a:srcRect l="16989" t="28224" r="9775" b="9753"/>
          <a:stretch>
            <a:fillRect/>
          </a:stretch>
        </p:blipFill>
        <p:spPr>
          <a:xfrm>
            <a:off x="6356350" y="895985"/>
            <a:ext cx="5021580" cy="28702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474835" y="1059815"/>
            <a:ext cx="19792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Faster R-CNN</a:t>
            </a:r>
          </a:p>
        </p:txBody>
      </p:sp>
      <p:sp>
        <p:nvSpPr>
          <p:cNvPr id="12" name="矩形 11"/>
          <p:cNvSpPr/>
          <p:nvPr/>
        </p:nvSpPr>
        <p:spPr>
          <a:xfrm>
            <a:off x="4828540" y="105981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SSD</a:t>
            </a:r>
          </a:p>
        </p:txBody>
      </p:sp>
      <p:sp>
        <p:nvSpPr>
          <p:cNvPr id="13" name="矩形 12"/>
          <p:cNvSpPr/>
          <p:nvPr/>
        </p:nvSpPr>
        <p:spPr>
          <a:xfrm flipH="1">
            <a:off x="6680835" y="4303395"/>
            <a:ext cx="4878705" cy="14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相较于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Faster R-CNN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Mask R-CNN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SSD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在单一种类有重叠物体的图像中识别能力较弱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071620" y="4087495"/>
            <a:ext cx="18916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Mask R-CNN</a:t>
            </a:r>
          </a:p>
        </p:txBody>
      </p:sp>
      <p:sp>
        <p:nvSpPr>
          <p:cNvPr id="11" name="矩形 10"/>
          <p:cNvSpPr/>
          <p:nvPr/>
        </p:nvSpPr>
        <p:spPr>
          <a:xfrm>
            <a:off x="9474835" y="1059815"/>
            <a:ext cx="19792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Faster R-CNN</a:t>
            </a:r>
          </a:p>
        </p:txBody>
      </p:sp>
      <p:sp>
        <p:nvSpPr>
          <p:cNvPr id="12" name="矩形 11"/>
          <p:cNvSpPr/>
          <p:nvPr/>
        </p:nvSpPr>
        <p:spPr>
          <a:xfrm>
            <a:off x="4828540" y="105981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SSD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5B49897-509C-443C-A90A-18E2A3F8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940" y="2251155"/>
            <a:ext cx="5312681" cy="36726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3A92008-09DB-4C1F-AEC2-F255F19DA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8" y="1446725"/>
            <a:ext cx="4504762" cy="45714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2BA65B-B27C-4249-8F5A-8DC0D691B35B}"/>
              </a:ext>
            </a:extLst>
          </p:cNvPr>
          <p:cNvSpPr txBox="1"/>
          <p:nvPr/>
        </p:nvSpPr>
        <p:spPr>
          <a:xfrm>
            <a:off x="683708" y="1086681"/>
            <a:ext cx="470992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SSD</a:t>
            </a:r>
            <a:r>
              <a:rPr lang="zh-CN" altLang="en-US" dirty="0"/>
              <a:t>设置不同的</a:t>
            </a:r>
            <a:r>
              <a:rPr lang="en-US" altLang="zh-CN" dirty="0" err="1"/>
              <a:t>batch_size</a:t>
            </a:r>
            <a:r>
              <a:rPr lang="zh-CN" altLang="en-US" dirty="0"/>
              <a:t>的识别结果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4B793B-DCE4-492B-8FBE-C8EB69926882}"/>
              </a:ext>
            </a:extLst>
          </p:cNvPr>
          <p:cNvSpPr txBox="1"/>
          <p:nvPr/>
        </p:nvSpPr>
        <p:spPr>
          <a:xfrm>
            <a:off x="1450979" y="6255455"/>
            <a:ext cx="35664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batch_size</a:t>
            </a:r>
            <a:r>
              <a:rPr lang="en-US" altLang="zh-CN" dirty="0"/>
              <a:t> = 4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FFB7AA-F6D6-4107-9519-357B86C478EA}"/>
              </a:ext>
            </a:extLst>
          </p:cNvPr>
          <p:cNvSpPr txBox="1"/>
          <p:nvPr/>
        </p:nvSpPr>
        <p:spPr>
          <a:xfrm>
            <a:off x="7174550" y="6306827"/>
            <a:ext cx="28757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batch_size</a:t>
            </a:r>
            <a:r>
              <a:rPr lang="en-US" altLang="zh-CN" dirty="0"/>
              <a:t> = 24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072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4071620" y="4087495"/>
            <a:ext cx="18916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Mask R-CNN</a:t>
            </a:r>
          </a:p>
        </p:txBody>
      </p:sp>
      <p:sp>
        <p:nvSpPr>
          <p:cNvPr id="11" name="矩形 10"/>
          <p:cNvSpPr/>
          <p:nvPr/>
        </p:nvSpPr>
        <p:spPr>
          <a:xfrm>
            <a:off x="9474835" y="1059815"/>
            <a:ext cx="197929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Faster R-CNN</a:t>
            </a:r>
          </a:p>
        </p:txBody>
      </p:sp>
      <p:sp>
        <p:nvSpPr>
          <p:cNvPr id="12" name="矩形 11"/>
          <p:cNvSpPr/>
          <p:nvPr/>
        </p:nvSpPr>
        <p:spPr>
          <a:xfrm>
            <a:off x="4828540" y="105981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SSD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CD5C3AB-C972-4247-8A93-A225A6A4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6" y="1974215"/>
            <a:ext cx="5480564" cy="40974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30C274-9624-4689-9444-EC8D5DD5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64" y="2099228"/>
            <a:ext cx="6011607" cy="38474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73BD08-2FDC-4C18-8EE1-51DEA9FD54F7}"/>
              </a:ext>
            </a:extLst>
          </p:cNvPr>
          <p:cNvSpPr txBox="1"/>
          <p:nvPr/>
        </p:nvSpPr>
        <p:spPr>
          <a:xfrm>
            <a:off x="742122" y="1059724"/>
            <a:ext cx="44924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Faster-RCNN</a:t>
            </a:r>
            <a:r>
              <a:rPr lang="zh-CN" altLang="en-US" dirty="0"/>
              <a:t>的识别效果</a:t>
            </a:r>
          </a:p>
        </p:txBody>
      </p:sp>
    </p:spTree>
    <p:extLst>
      <p:ext uri="{BB962C8B-B14F-4D97-AF65-F5344CB8AC3E}">
        <p14:creationId xmlns:p14="http://schemas.microsoft.com/office/powerpoint/2010/main" val="111176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GVXK65C_(@8VNCE(L]YQ]{K"/>
          <p:cNvPicPr>
            <a:picLocks noChangeAspect="1"/>
          </p:cNvPicPr>
          <p:nvPr/>
        </p:nvPicPr>
        <p:blipFill>
          <a:blip r:embed="rId2"/>
          <a:srcRect l="4884" t="6449" r="1467" b="5724"/>
          <a:stretch>
            <a:fillRect/>
          </a:stretch>
        </p:blipFill>
        <p:spPr>
          <a:xfrm>
            <a:off x="334645" y="2447290"/>
            <a:ext cx="6186805" cy="391604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成果展示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 60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647700" y="2601595"/>
            <a:ext cx="189166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Mask R-CNN</a:t>
            </a:r>
          </a:p>
        </p:txBody>
      </p:sp>
      <p:sp>
        <p:nvSpPr>
          <p:cNvPr id="13" name="矩形 12"/>
          <p:cNvSpPr/>
          <p:nvPr/>
        </p:nvSpPr>
        <p:spPr>
          <a:xfrm flipH="1">
            <a:off x="6896100" y="4557395"/>
            <a:ext cx="4663440" cy="140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Mask R-CNN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在复杂图像中</a:t>
            </a:r>
            <a:r>
              <a:rPr 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识别种类更多</a:t>
            </a:r>
            <a:endParaRPr 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Mask R-CNN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增加了物体轮廓标注</a:t>
            </a:r>
          </a:p>
        </p:txBody>
      </p:sp>
      <p:sp>
        <p:nvSpPr>
          <p:cNvPr id="11" name="矩形 10"/>
          <p:cNvSpPr/>
          <p:nvPr/>
        </p:nvSpPr>
        <p:spPr>
          <a:xfrm>
            <a:off x="9668510" y="1059815"/>
            <a:ext cx="189103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faster R-cnn</a:t>
            </a:r>
          </a:p>
        </p:txBody>
      </p:sp>
      <p:pic>
        <p:nvPicPr>
          <p:cNvPr id="2" name="图片 1" descr="5{ESKCRR)OR4H`NT@GR{]8X"/>
          <p:cNvPicPr>
            <a:picLocks noChangeAspect="1"/>
          </p:cNvPicPr>
          <p:nvPr/>
        </p:nvPicPr>
        <p:blipFill>
          <a:blip r:embed="rId3"/>
          <a:srcRect l="5725" t="5852" r="1093" b="5329"/>
          <a:stretch>
            <a:fillRect/>
          </a:stretch>
        </p:blipFill>
        <p:spPr>
          <a:xfrm>
            <a:off x="5888355" y="629920"/>
            <a:ext cx="5951855" cy="38284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203950" y="1059815"/>
            <a:ext cx="2222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Faster R-CNN</a:t>
            </a:r>
          </a:p>
        </p:txBody>
      </p:sp>
      <p:sp>
        <p:nvSpPr>
          <p:cNvPr id="4" name="椭圆 3"/>
          <p:cNvSpPr/>
          <p:nvPr/>
        </p:nvSpPr>
        <p:spPr>
          <a:xfrm>
            <a:off x="1172845" y="3768090"/>
            <a:ext cx="1612900" cy="12319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16574" y="3077396"/>
              <a:ext cx="2924810" cy="82867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后期计划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365222" y="3263091"/>
              <a:ext cx="2606675" cy="459105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Future plans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0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2" name="圆角矩形 3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219648" y="2155093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215481" y="1962775"/>
            <a:ext cx="8972355" cy="4255319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0800000" flipV="1">
            <a:off x="2860353" y="2451474"/>
            <a:ext cx="762083" cy="699319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24" name="圆角矩形 23"/>
          <p:cNvSpPr/>
          <p:nvPr/>
        </p:nvSpPr>
        <p:spPr>
          <a:xfrm rot="10800000" flipV="1">
            <a:off x="2860353" y="3740634"/>
            <a:ext cx="762083" cy="699319"/>
          </a:xfrm>
          <a:prstGeom prst="roundRect">
            <a:avLst>
              <a:gd name="adj" fmla="val 5039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26" name="矩形 25"/>
          <p:cNvSpPr/>
          <p:nvPr/>
        </p:nvSpPr>
        <p:spPr>
          <a:xfrm>
            <a:off x="4489707" y="2487563"/>
            <a:ext cx="7131572" cy="835802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使用自己标注的数据集对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SSD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Faster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kumimoji="1"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R-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CNN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等模型进行训练，调整训练的步长和步数，观察测试结果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89445" y="3489953"/>
            <a:ext cx="7131572" cy="129032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对训练后的模型进行评估，对比模型的损失函数以及预测准确率、运行速度、</a:t>
            </a:r>
            <a:r>
              <a:rPr kumimoji="1"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mean average precision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）等，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从而选择出最合适特定应用场景的模型</a:t>
            </a:r>
            <a:endParaRPr lang="en-US" altLang="zh-CN" sz="20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3712" y="1962775"/>
            <a:ext cx="2212787" cy="4447636"/>
          </a:xfrm>
          <a:prstGeom prst="rect">
            <a:avLst/>
          </a:prstGeom>
          <a:solidFill>
            <a:srgbClr val="4472C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6739" y="3053590"/>
            <a:ext cx="1212215" cy="1944370"/>
          </a:xfrm>
          <a:prstGeom prst="rect">
            <a:avLst/>
          </a:prstGeom>
          <a:noFill/>
        </p:spPr>
        <p:txBody>
          <a:bodyPr vert="eaVert" wrap="none" lIns="91436" tIns="45718" rIns="91436" bIns="45718" rtlCol="0">
            <a:spAutoFit/>
          </a:bodyPr>
          <a:lstStyle/>
          <a:p>
            <a:r>
              <a:rPr lang="zh-CN" altLang="en-US" sz="67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sp>
        <p:nvSpPr>
          <p:cNvPr id="43" name="矩形 42"/>
          <p:cNvSpPr/>
          <p:nvPr/>
        </p:nvSpPr>
        <p:spPr>
          <a:xfrm>
            <a:off x="2807273" y="252859"/>
            <a:ext cx="938472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2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后期计划</a:t>
            </a:r>
          </a:p>
        </p:txBody>
      </p:sp>
      <p:grpSp>
        <p:nvGrpSpPr>
          <p:cNvPr id="48" name="组 47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5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5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5400000">
            <a:off x="-2741856" y="2736809"/>
            <a:ext cx="6818603" cy="134499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14"/>
          <p:cNvGrpSpPr/>
          <p:nvPr/>
        </p:nvGrpSpPr>
        <p:grpSpPr>
          <a:xfrm>
            <a:off x="-22301" y="6654791"/>
            <a:ext cx="1271471" cy="203211"/>
            <a:chOff x="-22302" y="6654791"/>
            <a:chExt cx="1271471" cy="203210"/>
          </a:xfrm>
        </p:grpSpPr>
        <p:sp>
          <p:nvSpPr>
            <p:cNvPr id="9" name="圆角矩形 8"/>
            <p:cNvSpPr/>
            <p:nvPr/>
          </p:nvSpPr>
          <p:spPr>
            <a:xfrm flipV="1">
              <a:off x="240276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 flipV="1">
              <a:off x="-2230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flipV="1">
              <a:off x="755838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 flipV="1">
              <a:off x="493260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 flipV="1">
              <a:off x="1024362" y="6654791"/>
              <a:ext cx="224807" cy="203210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13075" y="245328"/>
            <a:ext cx="1031043" cy="4519883"/>
          </a:xfrm>
          <a:prstGeom prst="rect">
            <a:avLst/>
          </a:prstGeom>
          <a:noFill/>
        </p:spPr>
        <p:txBody>
          <a:bodyPr vert="eaVert" wrap="square" lIns="91436" tIns="45718" rIns="91436" bIns="45718" rtlCol="0">
            <a:spAutoFit/>
          </a:bodyPr>
          <a:lstStyle/>
          <a:p>
            <a:r>
              <a:rPr lang="en-US" altLang="zh-CN" sz="5500" dirty="0">
                <a:solidFill>
                  <a:schemeClr val="bg1"/>
                </a:solidFill>
                <a:latin typeface="Eras Light ITC" panose="020B0402030504020804" pitchFamily="34" charset="0"/>
              </a:rPr>
              <a:t>CONTENTS</a:t>
            </a:r>
            <a:endParaRPr lang="zh-CN" altLang="en-US" sz="5500" dirty="0">
              <a:solidFill>
                <a:schemeClr val="bg1"/>
              </a:solidFill>
              <a:latin typeface="Eras Light ITC" panose="020B04020305040208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73425" y="207010"/>
            <a:ext cx="6532880" cy="6858000"/>
            <a:chOff x="5067" y="0"/>
            <a:chExt cx="10288" cy="10800"/>
          </a:xfrm>
        </p:grpSpPr>
        <p:cxnSp>
          <p:nvCxnSpPr>
            <p:cNvPr id="83" name="直接连接符 82"/>
            <p:cNvCxnSpPr/>
            <p:nvPr/>
          </p:nvCxnSpPr>
          <p:spPr>
            <a:xfrm flipH="1">
              <a:off x="10652" y="2150"/>
              <a:ext cx="0" cy="865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9509" y="0"/>
              <a:ext cx="0" cy="888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圆角矩形 72"/>
            <p:cNvSpPr/>
            <p:nvPr/>
          </p:nvSpPr>
          <p:spPr>
            <a:xfrm rot="10800000" flipV="1">
              <a:off x="9127" y="2150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/>
                <a:t>1</a:t>
              </a:r>
              <a:endParaRPr lang="zh-CN" altLang="en-US" sz="3600" dirty="0"/>
            </a:p>
          </p:txBody>
        </p:sp>
        <p:sp>
          <p:nvSpPr>
            <p:cNvPr id="74" name="圆角矩形 73"/>
            <p:cNvSpPr/>
            <p:nvPr/>
          </p:nvSpPr>
          <p:spPr>
            <a:xfrm rot="10800000" flipV="1">
              <a:off x="10270" y="3580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/>
                <a:t>2</a:t>
              </a:r>
            </a:p>
          </p:txBody>
        </p:sp>
        <p:sp>
          <p:nvSpPr>
            <p:cNvPr id="75" name="圆角矩形 74"/>
            <p:cNvSpPr/>
            <p:nvPr/>
          </p:nvSpPr>
          <p:spPr>
            <a:xfrm rot="10800000" flipV="1">
              <a:off x="9131" y="5125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/>
                <a:t>3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 rot="10800000" flipV="1">
              <a:off x="10271" y="6474"/>
              <a:ext cx="763" cy="773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/>
                <a:t>4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067" y="2030"/>
              <a:ext cx="3166" cy="101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3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项目概况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12088" y="3460"/>
              <a:ext cx="3166" cy="101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algn="l"/>
              <a:r>
                <a:rPr lang="zh-CN" altLang="en-US" sz="3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目前进度</a:t>
              </a:r>
              <a:endPara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196" y="5004"/>
              <a:ext cx="3166" cy="101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3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成果展示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12189" y="6474"/>
              <a:ext cx="3166" cy="1014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36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后期计划</a:t>
              </a: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2" name="组 1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96" name="圆角矩形 9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圆角矩形 9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圆角矩形 9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圆角矩形 9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01" name="圆角矩形 100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000420" y="2424813"/>
            <a:ext cx="5769610" cy="144399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zh-CN" altLang="en-US" sz="8800" dirty="0">
                <a:ln w="0"/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</a:p>
        </p:txBody>
      </p:sp>
      <p:cxnSp>
        <p:nvCxnSpPr>
          <p:cNvPr id="54" name="直接连接符 53"/>
          <p:cNvCxnSpPr/>
          <p:nvPr/>
        </p:nvCxnSpPr>
        <p:spPr>
          <a:xfrm flipV="1">
            <a:off x="4230668" y="3853601"/>
            <a:ext cx="3660629" cy="432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 43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63" name="组 62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67" name="圆角矩形 66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圆角矩形 67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圆角矩形 68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圆角矩形 69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5" name="圆角矩形 64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72" name="矩形 71"/>
          <p:cNvSpPr/>
          <p:nvPr/>
        </p:nvSpPr>
        <p:spPr>
          <a:xfrm>
            <a:off x="-8551" y="5623749"/>
            <a:ext cx="12192000" cy="12342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60"/>
          <p:cNvGrpSpPr/>
          <p:nvPr/>
        </p:nvGrpSpPr>
        <p:grpSpPr>
          <a:xfrm rot="16200000">
            <a:off x="11436485" y="6057840"/>
            <a:ext cx="1271471" cy="363349"/>
            <a:chOff x="6507038" y="462977"/>
            <a:chExt cx="2430800" cy="471379"/>
          </a:xfrm>
        </p:grpSpPr>
        <p:grpSp>
          <p:nvGrpSpPr>
            <p:cNvPr id="74" name="组合 61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76" name="圆角矩形 75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圆角矩形 74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03710" y="5713686"/>
            <a:ext cx="6218119" cy="1015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endParaRPr lang="zh-CN" altLang="en-US" sz="6000" dirty="0">
              <a:solidFill>
                <a:schemeClr val="bg1"/>
              </a:solidFill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81" name="圆角矩形 80"/>
          <p:cNvSpPr/>
          <p:nvPr/>
        </p:nvSpPr>
        <p:spPr>
          <a:xfrm rot="16200000" flipV="1">
            <a:off x="10447003" y="5586366"/>
            <a:ext cx="1282079" cy="1300156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96"/>
          <p:cNvSpPr/>
          <p:nvPr/>
        </p:nvSpPr>
        <p:spPr bwMode="auto">
          <a:xfrm>
            <a:off x="10716633" y="5878142"/>
            <a:ext cx="742823" cy="716604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36" tIns="45718" rIns="91436" bIns="45718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grpSp>
        <p:nvGrpSpPr>
          <p:cNvPr id="84" name="组合 48"/>
          <p:cNvGrpSpPr/>
          <p:nvPr/>
        </p:nvGrpSpPr>
        <p:grpSpPr>
          <a:xfrm>
            <a:off x="5120031" y="2109759"/>
            <a:ext cx="484560" cy="382547"/>
            <a:chOff x="4625150" y="6808104"/>
            <a:chExt cx="540316" cy="426565"/>
          </a:xfrm>
          <a:solidFill>
            <a:srgbClr val="4C98CF"/>
          </a:solidFill>
        </p:grpSpPr>
        <p:sp>
          <p:nvSpPr>
            <p:cNvPr id="85" name="Freeform 127"/>
            <p:cNvSpPr/>
            <p:nvPr/>
          </p:nvSpPr>
          <p:spPr bwMode="auto">
            <a:xfrm>
              <a:off x="4625150" y="6808104"/>
              <a:ext cx="540316" cy="352040"/>
            </a:xfrm>
            <a:custGeom>
              <a:avLst/>
              <a:gdLst>
                <a:gd name="T0" fmla="*/ 34 w 233"/>
                <a:gd name="T1" fmla="*/ 77 h 152"/>
                <a:gd name="T2" fmla="*/ 117 w 233"/>
                <a:gd name="T3" fmla="*/ 126 h 152"/>
                <a:gd name="T4" fmla="*/ 214 w 233"/>
                <a:gd name="T5" fmla="*/ 67 h 152"/>
                <a:gd name="T6" fmla="*/ 214 w 233"/>
                <a:gd name="T7" fmla="*/ 67 h 152"/>
                <a:gd name="T8" fmla="*/ 233 w 233"/>
                <a:gd name="T9" fmla="*/ 56 h 152"/>
                <a:gd name="T10" fmla="*/ 116 w 233"/>
                <a:gd name="T11" fmla="*/ 0 h 152"/>
                <a:gd name="T12" fmla="*/ 0 w 233"/>
                <a:gd name="T13" fmla="*/ 56 h 152"/>
                <a:gd name="T14" fmla="*/ 16 w 233"/>
                <a:gd name="T15" fmla="*/ 66 h 152"/>
                <a:gd name="T16" fmla="*/ 16 w 233"/>
                <a:gd name="T17" fmla="*/ 152 h 152"/>
                <a:gd name="T18" fmla="*/ 24 w 233"/>
                <a:gd name="T19" fmla="*/ 152 h 152"/>
                <a:gd name="T20" fmla="*/ 24 w 233"/>
                <a:gd name="T21" fmla="*/ 71 h 152"/>
                <a:gd name="T22" fmla="*/ 34 w 233"/>
                <a:gd name="T23" fmla="*/ 77 h 152"/>
                <a:gd name="T24" fmla="*/ 34 w 233"/>
                <a:gd name="T25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" h="152">
                  <a:moveTo>
                    <a:pt x="34" y="77"/>
                  </a:moveTo>
                  <a:cubicBezTo>
                    <a:pt x="117" y="126"/>
                    <a:pt x="117" y="126"/>
                    <a:pt x="117" y="126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14" y="67"/>
                    <a:pt x="214" y="67"/>
                    <a:pt x="214" y="67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6" name="Freeform 128"/>
            <p:cNvSpPr/>
            <p:nvPr/>
          </p:nvSpPr>
          <p:spPr bwMode="auto">
            <a:xfrm>
              <a:off x="4736940" y="7025799"/>
              <a:ext cx="314776" cy="208870"/>
            </a:xfrm>
            <a:custGeom>
              <a:avLst/>
              <a:gdLst>
                <a:gd name="T0" fmla="*/ 305 w 321"/>
                <a:gd name="T1" fmla="*/ 12 h 213"/>
                <a:gd name="T2" fmla="*/ 163 w 321"/>
                <a:gd name="T3" fmla="*/ 97 h 213"/>
                <a:gd name="T4" fmla="*/ 21 w 321"/>
                <a:gd name="T5" fmla="*/ 12 h 213"/>
                <a:gd name="T6" fmla="*/ 21 w 321"/>
                <a:gd name="T7" fmla="*/ 12 h 213"/>
                <a:gd name="T8" fmla="*/ 19 w 321"/>
                <a:gd name="T9" fmla="*/ 12 h 213"/>
                <a:gd name="T10" fmla="*/ 0 w 321"/>
                <a:gd name="T11" fmla="*/ 0 h 213"/>
                <a:gd name="T12" fmla="*/ 0 w 321"/>
                <a:gd name="T13" fmla="*/ 213 h 213"/>
                <a:gd name="T14" fmla="*/ 321 w 321"/>
                <a:gd name="T15" fmla="*/ 213 h 213"/>
                <a:gd name="T16" fmla="*/ 321 w 321"/>
                <a:gd name="T17" fmla="*/ 3 h 213"/>
                <a:gd name="T18" fmla="*/ 305 w 321"/>
                <a:gd name="T19" fmla="*/ 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213">
                  <a:moveTo>
                    <a:pt x="305" y="12"/>
                  </a:moveTo>
                  <a:lnTo>
                    <a:pt x="163" y="97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0" y="0"/>
                  </a:lnTo>
                  <a:lnTo>
                    <a:pt x="0" y="213"/>
                  </a:lnTo>
                  <a:lnTo>
                    <a:pt x="321" y="213"/>
                  </a:lnTo>
                  <a:lnTo>
                    <a:pt x="321" y="3"/>
                  </a:lnTo>
                  <a:lnTo>
                    <a:pt x="305" y="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2" y="2873469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24810" cy="82867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项目概况</a:t>
              </a: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6500050" y="3279601"/>
              <a:ext cx="2400935" cy="459105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 module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0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2" name="圆角矩形 3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0" y="1276985"/>
            <a:ext cx="12192635" cy="5064125"/>
          </a:xfrm>
          <a:prstGeom prst="roundRect">
            <a:avLst>
              <a:gd name="adj" fmla="val 0"/>
            </a:avLst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64338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 况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pic>
        <p:nvPicPr>
          <p:cNvPr id="2" name="图片 1" descr="7)7DLL5ABU87YJ_LHMW07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0110"/>
            <a:ext cx="10058400" cy="5612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718" y="267581"/>
            <a:ext cx="1661024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 况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50" name="组 4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54" name="圆角矩形 5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52" name="圆角矩形 5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85D29A17-D31F-4E27-947B-4611CBF9CD9A}"/>
              </a:ext>
            </a:extLst>
          </p:cNvPr>
          <p:cNvSpPr/>
          <p:nvPr/>
        </p:nvSpPr>
        <p:spPr>
          <a:xfrm rot="16200000">
            <a:off x="5140841" y="12127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2" name="右箭头 6">
            <a:extLst>
              <a:ext uri="{FF2B5EF4-FFF2-40B4-BE49-F238E27FC236}">
                <a16:creationId xmlns:a16="http://schemas.microsoft.com/office/drawing/2014/main" id="{426492EA-9A86-40BD-889B-54D1970C6B26}"/>
              </a:ext>
            </a:extLst>
          </p:cNvPr>
          <p:cNvSpPr/>
          <p:nvPr/>
        </p:nvSpPr>
        <p:spPr>
          <a:xfrm>
            <a:off x="4775992" y="1577616"/>
            <a:ext cx="3528253" cy="1152132"/>
          </a:xfrm>
          <a:prstGeom prst="rightArrow">
            <a:avLst>
              <a:gd name="adj1" fmla="val 66953"/>
              <a:gd name="adj2" fmla="val 45860"/>
            </a:avLst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3" name="右箭头 7">
            <a:extLst>
              <a:ext uri="{FF2B5EF4-FFF2-40B4-BE49-F238E27FC236}">
                <a16:creationId xmlns:a16="http://schemas.microsoft.com/office/drawing/2014/main" id="{BEADC255-4BD2-4DE5-9900-04C3E321E228}"/>
              </a:ext>
            </a:extLst>
          </p:cNvPr>
          <p:cNvSpPr/>
          <p:nvPr/>
        </p:nvSpPr>
        <p:spPr>
          <a:xfrm rot="10800000">
            <a:off x="3957106" y="2633966"/>
            <a:ext cx="3528253" cy="115189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4" name="右箭头 8">
            <a:extLst>
              <a:ext uri="{FF2B5EF4-FFF2-40B4-BE49-F238E27FC236}">
                <a16:creationId xmlns:a16="http://schemas.microsoft.com/office/drawing/2014/main" id="{D00D0BBC-7CF9-4C4D-B2BB-F8E0A5FF7474}"/>
              </a:ext>
            </a:extLst>
          </p:cNvPr>
          <p:cNvSpPr/>
          <p:nvPr/>
        </p:nvSpPr>
        <p:spPr>
          <a:xfrm>
            <a:off x="4775992" y="3738513"/>
            <a:ext cx="3528253" cy="1103469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AF945515-9DFE-406A-A7F1-225B39AF0F05}"/>
              </a:ext>
            </a:extLst>
          </p:cNvPr>
          <p:cNvSpPr txBox="1"/>
          <p:nvPr/>
        </p:nvSpPr>
        <p:spPr>
          <a:xfrm>
            <a:off x="4968013" y="18548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数据预处理</a:t>
            </a:r>
          </a:p>
        </p:txBody>
      </p:sp>
      <p:sp>
        <p:nvSpPr>
          <p:cNvPr id="36" name="TextBox 32">
            <a:extLst>
              <a:ext uri="{FF2B5EF4-FFF2-40B4-BE49-F238E27FC236}">
                <a16:creationId xmlns:a16="http://schemas.microsoft.com/office/drawing/2014/main" id="{F84B7DDB-EEE7-4536-BF81-ADD27626DB0B}"/>
              </a:ext>
            </a:extLst>
          </p:cNvPr>
          <p:cNvSpPr txBox="1"/>
          <p:nvPr/>
        </p:nvSpPr>
        <p:spPr>
          <a:xfrm>
            <a:off x="8424398" y="1577846"/>
            <a:ext cx="314581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对图片数据集进行标注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对标注生成的文件进行处理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生成训练集和测试集</a:t>
            </a:r>
            <a:endParaRPr lang="en-US" altLang="zh-CN" sz="2000" dirty="0"/>
          </a:p>
        </p:txBody>
      </p:sp>
      <p:sp>
        <p:nvSpPr>
          <p:cNvPr id="37" name="TextBox 33">
            <a:extLst>
              <a:ext uri="{FF2B5EF4-FFF2-40B4-BE49-F238E27FC236}">
                <a16:creationId xmlns:a16="http://schemas.microsoft.com/office/drawing/2014/main" id="{BAA56B89-1AF7-4631-896D-1290694014C2}"/>
              </a:ext>
            </a:extLst>
          </p:cNvPr>
          <p:cNvSpPr txBox="1"/>
          <p:nvPr/>
        </p:nvSpPr>
        <p:spPr>
          <a:xfrm>
            <a:off x="4583971" y="29109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图像分类检测</a:t>
            </a: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AADE2E8A-B2B7-42E5-9B11-E89351B82142}"/>
              </a:ext>
            </a:extLst>
          </p:cNvPr>
          <p:cNvSpPr txBox="1"/>
          <p:nvPr/>
        </p:nvSpPr>
        <p:spPr>
          <a:xfrm>
            <a:off x="4968013" y="3990434"/>
            <a:ext cx="278430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665" dirty="0">
                <a:solidFill>
                  <a:schemeClr val="bg1"/>
                </a:solidFill>
              </a:rPr>
              <a:t>3. </a:t>
            </a:r>
            <a:r>
              <a:rPr lang="zh-CN" altLang="en-US" sz="2665" dirty="0">
                <a:solidFill>
                  <a:schemeClr val="bg1"/>
                </a:solidFill>
              </a:rPr>
              <a:t>可视化展示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3A0FFDB6-BB4D-404D-AF4D-AC8F50AB756A}"/>
              </a:ext>
            </a:extLst>
          </p:cNvPr>
          <p:cNvSpPr txBox="1"/>
          <p:nvPr/>
        </p:nvSpPr>
        <p:spPr>
          <a:xfrm>
            <a:off x="251520" y="2633967"/>
            <a:ext cx="3564365" cy="2154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使用训练集对模型进行训练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测试集对模型预测效果进行评估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多次调整参数，达到效果最好的模型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1335" dirty="0"/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809E2A71-F1D7-48FF-8603-5345ED4E9409}"/>
              </a:ext>
            </a:extLst>
          </p:cNvPr>
          <p:cNvSpPr txBox="1"/>
          <p:nvPr/>
        </p:nvSpPr>
        <p:spPr>
          <a:xfrm>
            <a:off x="8304244" y="3785865"/>
            <a:ext cx="315046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使用模型</a:t>
            </a:r>
            <a:r>
              <a:rPr lang="zh-CN" altLang="en-US" sz="2000"/>
              <a:t>对测试集进行</a:t>
            </a:r>
            <a:r>
              <a:rPr lang="zh-CN" altLang="en-US" sz="2000" dirty="0"/>
              <a:t>预测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展示识别效果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807133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51" name="矩形 50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015674" y="3077396"/>
              <a:ext cx="2924810" cy="82867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pPr algn="l"/>
              <a:r>
                <a:rPr lang="zh-CN" altLang="en-US" sz="48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目前进度</a:t>
              </a:r>
              <a:endParaRPr lang="zh-CN" altLang="en-US" sz="4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46" name="圆角矩形 45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圆角矩形 48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44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 52"/>
            <p:cNvSpPr/>
            <p:nvPr/>
          </p:nvSpPr>
          <p:spPr>
            <a:xfrm>
              <a:off x="5704394" y="3279601"/>
              <a:ext cx="3202305" cy="459105"/>
            </a:xfrm>
            <a:prstGeom prst="rect">
              <a:avLst/>
            </a:prstGeom>
          </p:spPr>
          <p:txBody>
            <a:bodyPr wrap="none" lIns="91438" tIns="45719" rIns="91438" bIns="45719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current progress</a:t>
              </a: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30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34" name="圆角矩形 33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圆角矩形 36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37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32" name="圆角矩形 31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目前进度</a:t>
            </a:r>
          </a:p>
        </p:txBody>
      </p:sp>
      <p:grpSp>
        <p:nvGrpSpPr>
          <p:cNvPr id="69" name="组 68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71" name="组 7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5" name="圆角矩形 7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73" name="圆角矩形 7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1285240" y="2115820"/>
            <a:ext cx="8757285" cy="286004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VOC2012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数据集，可进行图像识别、分割和图像语义，主要从复杂的日常场景中截取</a:t>
            </a:r>
          </a:p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超过 200,000 张图片，90种物体类别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所有的物体实例都用详细的分割mask进行了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位置的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标注，共标注了超过 500,000 个物体实体 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8639" y="1340999"/>
            <a:ext cx="2010410" cy="459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数据集获取：</a:t>
            </a:r>
            <a:endParaRPr lang="en-US" altLang="zh-CN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003550" y="1607820"/>
            <a:ext cx="2721610" cy="147510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图像大小调整</a:t>
            </a:r>
          </a:p>
          <a:p>
            <a:pPr indent="0" algn="l" fontAlgn="auto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None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（双线性插值、最近邻插值、裁剪或者填充）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7700" y="1953895"/>
            <a:ext cx="10672445" cy="3436620"/>
            <a:chOff x="1020" y="3077"/>
            <a:chExt cx="16807" cy="5412"/>
          </a:xfrm>
        </p:grpSpPr>
        <p:grpSp>
          <p:nvGrpSpPr>
            <p:cNvPr id="23" name="组合 22"/>
            <p:cNvGrpSpPr/>
            <p:nvPr/>
          </p:nvGrpSpPr>
          <p:grpSpPr>
            <a:xfrm>
              <a:off x="1752" y="3844"/>
              <a:ext cx="2902" cy="2745"/>
              <a:chOff x="1017962" y="1558577"/>
              <a:chExt cx="2207996" cy="2088070"/>
            </a:xfrm>
            <a:solidFill>
              <a:srgbClr val="4472C4">
                <a:alpha val="65000"/>
              </a:srgbClr>
            </a:solidFill>
          </p:grpSpPr>
          <p:sp>
            <p:nvSpPr>
              <p:cNvPr id="36" name="等腰三角形 35"/>
              <p:cNvSpPr/>
              <p:nvPr/>
            </p:nvSpPr>
            <p:spPr>
              <a:xfrm>
                <a:off x="1017962" y="1743202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>
                <a:off x="1017962" y="1558577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 flipV="1">
              <a:off x="11381" y="5039"/>
              <a:ext cx="2902" cy="2745"/>
              <a:chOff x="8997271" y="1558577"/>
              <a:chExt cx="2207996" cy="2088070"/>
            </a:xfrm>
            <a:solidFill>
              <a:srgbClr val="4472C4">
                <a:alpha val="65000"/>
              </a:srgbClr>
            </a:solidFill>
          </p:grpSpPr>
          <p:sp>
            <p:nvSpPr>
              <p:cNvPr id="34" name="等腰三角形 33"/>
              <p:cNvSpPr/>
              <p:nvPr/>
            </p:nvSpPr>
            <p:spPr>
              <a:xfrm>
                <a:off x="8997271" y="1743202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>
                <a:off x="8997271" y="1558577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flipV="1">
              <a:off x="5027" y="5339"/>
              <a:ext cx="2902" cy="2745"/>
              <a:chOff x="3467180" y="3932342"/>
              <a:chExt cx="2207996" cy="2088070"/>
            </a:xfrm>
            <a:solidFill>
              <a:srgbClr val="4472C4">
                <a:alpha val="65000"/>
              </a:srgbClr>
            </a:solidFill>
          </p:grpSpPr>
          <p:sp>
            <p:nvSpPr>
              <p:cNvPr id="32" name="等腰三角形 31"/>
              <p:cNvSpPr/>
              <p:nvPr/>
            </p:nvSpPr>
            <p:spPr>
              <a:xfrm>
                <a:off x="3467180" y="4116967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>
                <a:off x="3467180" y="3932342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119" y="4086"/>
              <a:ext cx="2902" cy="2745"/>
              <a:chOff x="6614571" y="3932342"/>
              <a:chExt cx="2207996" cy="2088070"/>
            </a:xfrm>
            <a:solidFill>
              <a:srgbClr val="4472C4">
                <a:alpha val="65000"/>
              </a:srgbClr>
            </a:solidFill>
          </p:grpSpPr>
          <p:sp>
            <p:nvSpPr>
              <p:cNvPr id="30" name="等腰三角形 29"/>
              <p:cNvSpPr/>
              <p:nvPr/>
            </p:nvSpPr>
            <p:spPr>
              <a:xfrm>
                <a:off x="6614571" y="4116967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6614571" y="3932342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4621" y="4149"/>
              <a:ext cx="2902" cy="2745"/>
              <a:chOff x="6614571" y="3932342"/>
              <a:chExt cx="2207996" cy="2088070"/>
            </a:xfrm>
            <a:solidFill>
              <a:srgbClr val="4472C4">
                <a:alpha val="65000"/>
              </a:srgbClr>
            </a:solidFill>
          </p:grpSpPr>
          <p:sp>
            <p:nvSpPr>
              <p:cNvPr id="28" name="等腰三角形 27"/>
              <p:cNvSpPr/>
              <p:nvPr/>
            </p:nvSpPr>
            <p:spPr>
              <a:xfrm>
                <a:off x="6614571" y="4116967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>
                <a:off x="6614571" y="3932342"/>
                <a:ext cx="2207996" cy="190344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sp>
          <p:nvSpPr>
            <p:cNvPr id="21" name="Freeform 70"/>
            <p:cNvSpPr>
              <a:spLocks noEditPoints="1"/>
            </p:cNvSpPr>
            <p:nvPr/>
          </p:nvSpPr>
          <p:spPr bwMode="auto">
            <a:xfrm>
              <a:off x="2832" y="5723"/>
              <a:ext cx="742" cy="504"/>
            </a:xfrm>
            <a:custGeom>
              <a:avLst/>
              <a:gdLst>
                <a:gd name="T0" fmla="*/ 157 w 200"/>
                <a:gd name="T1" fmla="*/ 0 h 136"/>
                <a:gd name="T2" fmla="*/ 44 w 200"/>
                <a:gd name="T3" fmla="*/ 0 h 136"/>
                <a:gd name="T4" fmla="*/ 0 w 200"/>
                <a:gd name="T5" fmla="*/ 48 h 136"/>
                <a:gd name="T6" fmla="*/ 0 w 200"/>
                <a:gd name="T7" fmla="*/ 136 h 136"/>
                <a:gd name="T8" fmla="*/ 200 w 200"/>
                <a:gd name="T9" fmla="*/ 136 h 136"/>
                <a:gd name="T10" fmla="*/ 200 w 200"/>
                <a:gd name="T11" fmla="*/ 48 h 136"/>
                <a:gd name="T12" fmla="*/ 157 w 200"/>
                <a:gd name="T13" fmla="*/ 0 h 136"/>
                <a:gd name="T14" fmla="*/ 48 w 200"/>
                <a:gd name="T15" fmla="*/ 8 h 136"/>
                <a:gd name="T16" fmla="*/ 153 w 200"/>
                <a:gd name="T17" fmla="*/ 8 h 136"/>
                <a:gd name="T18" fmla="*/ 190 w 200"/>
                <a:gd name="T19" fmla="*/ 48 h 136"/>
                <a:gd name="T20" fmla="*/ 128 w 200"/>
                <a:gd name="T21" fmla="*/ 48 h 136"/>
                <a:gd name="T22" fmla="*/ 100 w 200"/>
                <a:gd name="T23" fmla="*/ 75 h 136"/>
                <a:gd name="T24" fmla="*/ 72 w 200"/>
                <a:gd name="T25" fmla="*/ 48 h 136"/>
                <a:gd name="T26" fmla="*/ 11 w 200"/>
                <a:gd name="T27" fmla="*/ 48 h 136"/>
                <a:gd name="T28" fmla="*/ 48 w 200"/>
                <a:gd name="T2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" h="136">
                  <a:moveTo>
                    <a:pt x="15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0" y="48"/>
                    <a:pt x="200" y="48"/>
                    <a:pt x="200" y="48"/>
                  </a:cubicBezTo>
                  <a:lnTo>
                    <a:pt x="157" y="0"/>
                  </a:lnTo>
                  <a:close/>
                  <a:moveTo>
                    <a:pt x="48" y="8"/>
                  </a:moveTo>
                  <a:cubicBezTo>
                    <a:pt x="153" y="8"/>
                    <a:pt x="153" y="8"/>
                    <a:pt x="153" y="8"/>
                  </a:cubicBezTo>
                  <a:cubicBezTo>
                    <a:pt x="190" y="48"/>
                    <a:pt x="190" y="48"/>
                    <a:pt x="190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63"/>
                    <a:pt x="115" y="75"/>
                    <a:pt x="100" y="75"/>
                  </a:cubicBezTo>
                  <a:cubicBezTo>
                    <a:pt x="85" y="75"/>
                    <a:pt x="72" y="63"/>
                    <a:pt x="72" y="48"/>
                  </a:cubicBezTo>
                  <a:cubicBezTo>
                    <a:pt x="11" y="48"/>
                    <a:pt x="11" y="48"/>
                    <a:pt x="11" y="48"/>
                  </a:cubicBezTo>
                  <a:lnTo>
                    <a:pt x="48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22" name="Freeform 121"/>
            <p:cNvSpPr/>
            <p:nvPr/>
          </p:nvSpPr>
          <p:spPr bwMode="auto">
            <a:xfrm>
              <a:off x="6107" y="5597"/>
              <a:ext cx="742" cy="683"/>
            </a:xfrm>
            <a:custGeom>
              <a:avLst/>
              <a:gdLst>
                <a:gd name="T0" fmla="*/ 184 w 200"/>
                <a:gd name="T1" fmla="*/ 0 h 184"/>
                <a:gd name="T2" fmla="*/ 112 w 200"/>
                <a:gd name="T3" fmla="*/ 0 h 184"/>
                <a:gd name="T4" fmla="*/ 104 w 200"/>
                <a:gd name="T5" fmla="*/ 2 h 184"/>
                <a:gd name="T6" fmla="*/ 104 w 200"/>
                <a:gd name="T7" fmla="*/ 160 h 184"/>
                <a:gd name="T8" fmla="*/ 96 w 200"/>
                <a:gd name="T9" fmla="*/ 160 h 184"/>
                <a:gd name="T10" fmla="*/ 96 w 200"/>
                <a:gd name="T11" fmla="*/ 2 h 184"/>
                <a:gd name="T12" fmla="*/ 88 w 200"/>
                <a:gd name="T13" fmla="*/ 0 h 184"/>
                <a:gd name="T14" fmla="*/ 16 w 200"/>
                <a:gd name="T15" fmla="*/ 0 h 184"/>
                <a:gd name="T16" fmla="*/ 0 w 200"/>
                <a:gd name="T17" fmla="*/ 16 h 184"/>
                <a:gd name="T18" fmla="*/ 0 w 200"/>
                <a:gd name="T19" fmla="*/ 152 h 184"/>
                <a:gd name="T20" fmla="*/ 16 w 200"/>
                <a:gd name="T21" fmla="*/ 168 h 184"/>
                <a:gd name="T22" fmla="*/ 88 w 200"/>
                <a:gd name="T23" fmla="*/ 168 h 184"/>
                <a:gd name="T24" fmla="*/ 89 w 200"/>
                <a:gd name="T25" fmla="*/ 168 h 184"/>
                <a:gd name="T26" fmla="*/ 96 w 200"/>
                <a:gd name="T27" fmla="*/ 176 h 184"/>
                <a:gd name="T28" fmla="*/ 96 w 200"/>
                <a:gd name="T29" fmla="*/ 184 h 184"/>
                <a:gd name="T30" fmla="*/ 104 w 200"/>
                <a:gd name="T31" fmla="*/ 184 h 184"/>
                <a:gd name="T32" fmla="*/ 104 w 200"/>
                <a:gd name="T33" fmla="*/ 179 h 184"/>
                <a:gd name="T34" fmla="*/ 105 w 200"/>
                <a:gd name="T35" fmla="*/ 179 h 184"/>
                <a:gd name="T36" fmla="*/ 105 w 200"/>
                <a:gd name="T37" fmla="*/ 176 h 184"/>
                <a:gd name="T38" fmla="*/ 112 w 200"/>
                <a:gd name="T39" fmla="*/ 168 h 184"/>
                <a:gd name="T40" fmla="*/ 112 w 200"/>
                <a:gd name="T41" fmla="*/ 168 h 184"/>
                <a:gd name="T42" fmla="*/ 184 w 200"/>
                <a:gd name="T43" fmla="*/ 168 h 184"/>
                <a:gd name="T44" fmla="*/ 200 w 200"/>
                <a:gd name="T45" fmla="*/ 152 h 184"/>
                <a:gd name="T46" fmla="*/ 200 w 200"/>
                <a:gd name="T47" fmla="*/ 16 h 184"/>
                <a:gd name="T48" fmla="*/ 184 w 200"/>
                <a:gd name="T4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0" h="184">
                  <a:moveTo>
                    <a:pt x="184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09" y="0"/>
                    <a:pt x="107" y="1"/>
                    <a:pt x="104" y="2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96" y="160"/>
                    <a:pt x="96" y="160"/>
                    <a:pt x="96" y="160"/>
                  </a:cubicBezTo>
                  <a:cubicBezTo>
                    <a:pt x="96" y="2"/>
                    <a:pt x="96" y="2"/>
                    <a:pt x="96" y="2"/>
                  </a:cubicBezTo>
                  <a:cubicBezTo>
                    <a:pt x="94" y="1"/>
                    <a:pt x="91" y="0"/>
                    <a:pt x="8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61"/>
                    <a:pt x="8" y="168"/>
                    <a:pt x="16" y="168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89" y="168"/>
                    <a:pt x="89" y="168"/>
                    <a:pt x="89" y="168"/>
                  </a:cubicBezTo>
                  <a:cubicBezTo>
                    <a:pt x="93" y="168"/>
                    <a:pt x="96" y="171"/>
                    <a:pt x="96" y="176"/>
                  </a:cubicBezTo>
                  <a:cubicBezTo>
                    <a:pt x="96" y="184"/>
                    <a:pt x="96" y="184"/>
                    <a:pt x="96" y="184"/>
                  </a:cubicBezTo>
                  <a:cubicBezTo>
                    <a:pt x="104" y="184"/>
                    <a:pt x="104" y="184"/>
                    <a:pt x="104" y="184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5" y="172"/>
                    <a:pt x="108" y="168"/>
                    <a:pt x="112" y="168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93" y="168"/>
                    <a:pt x="200" y="161"/>
                    <a:pt x="200" y="152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7"/>
                    <a:pt x="193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38" tIns="45719" rIns="91438" bIns="45719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020" y="6893"/>
              <a:ext cx="4486" cy="159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342900" indent="-342900" algn="l" fontAlgn="auto">
                <a:lnSpc>
                  <a:spcPct val="150000"/>
                </a:lnSpc>
                <a:buClr>
                  <a:srgbClr val="000000"/>
                </a:buClr>
                <a:buFont typeface="Wingdings" panose="05000000000000000000" charset="0"/>
                <a:buChar char="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将数据集格式转为</a:t>
              </a: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TFR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ecord数据文件</a:t>
              </a:r>
              <a:endPara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39" y="7541"/>
              <a:ext cx="2996" cy="8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342900" indent="-342900" algn="l" fontAlgn="auto">
                <a:lnSpc>
                  <a:spcPct val="150000"/>
                </a:lnSpc>
                <a:buClr>
                  <a:srgbClr val="000000"/>
                </a:buClr>
                <a:buFont typeface="Wingdings" panose="05000000000000000000" charset="0"/>
                <a:buChar char=""/>
              </a:pP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图像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翻转</a:t>
              </a:r>
              <a:endPara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4831" y="7591"/>
              <a:ext cx="2996" cy="86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342900" indent="-342900" algn="l" fontAlgn="auto">
                <a:lnSpc>
                  <a:spcPct val="150000"/>
                </a:lnSpc>
                <a:buClr>
                  <a:srgbClr val="000000"/>
                </a:buClr>
                <a:buFont typeface="Wingdings" panose="05000000000000000000" charset="0"/>
                <a:buChar char=""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图像标准化</a:t>
              </a:r>
              <a:endPara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1542" y="3077"/>
              <a:ext cx="2996" cy="1596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 marL="342900" indent="-342900" algn="l" fontAlgn="auto">
                <a:lnSpc>
                  <a:spcPct val="150000"/>
                </a:lnSpc>
                <a:buClr>
                  <a:srgbClr val="000000"/>
                </a:buClr>
                <a:buFont typeface="Wingdings" panose="05000000000000000000" charset="0"/>
                <a:buChar char=""/>
              </a:pPr>
              <a:r>
                <a: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图像</a:t>
              </a: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色彩调整（亮度）</a:t>
              </a:r>
              <a:endParaRPr lang="en-US" altLang="zh-CN" sz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9229" y="5663"/>
              <a:ext cx="683" cy="683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164 w 192"/>
                <a:gd name="T11" fmla="*/ 152 h 192"/>
                <a:gd name="T12" fmla="*/ 122 w 192"/>
                <a:gd name="T13" fmla="*/ 137 h 192"/>
                <a:gd name="T14" fmla="*/ 121 w 192"/>
                <a:gd name="T15" fmla="*/ 133 h 192"/>
                <a:gd name="T16" fmla="*/ 124 w 192"/>
                <a:gd name="T17" fmla="*/ 122 h 192"/>
                <a:gd name="T18" fmla="*/ 128 w 192"/>
                <a:gd name="T19" fmla="*/ 107 h 192"/>
                <a:gd name="T20" fmla="*/ 134 w 192"/>
                <a:gd name="T21" fmla="*/ 92 h 192"/>
                <a:gd name="T22" fmla="*/ 134 w 192"/>
                <a:gd name="T23" fmla="*/ 79 h 192"/>
                <a:gd name="T24" fmla="*/ 134 w 192"/>
                <a:gd name="T25" fmla="*/ 78 h 192"/>
                <a:gd name="T26" fmla="*/ 135 w 192"/>
                <a:gd name="T27" fmla="*/ 60 h 192"/>
                <a:gd name="T28" fmla="*/ 128 w 192"/>
                <a:gd name="T29" fmla="*/ 37 h 192"/>
                <a:gd name="T30" fmla="*/ 101 w 192"/>
                <a:gd name="T31" fmla="*/ 24 h 192"/>
                <a:gd name="T32" fmla="*/ 93 w 192"/>
                <a:gd name="T33" fmla="*/ 24 h 192"/>
                <a:gd name="T34" fmla="*/ 66 w 192"/>
                <a:gd name="T35" fmla="*/ 37 h 192"/>
                <a:gd name="T36" fmla="*/ 59 w 192"/>
                <a:gd name="T37" fmla="*/ 60 h 192"/>
                <a:gd name="T38" fmla="*/ 61 w 192"/>
                <a:gd name="T39" fmla="*/ 78 h 192"/>
                <a:gd name="T40" fmla="*/ 60 w 192"/>
                <a:gd name="T41" fmla="*/ 79 h 192"/>
                <a:gd name="T42" fmla="*/ 60 w 192"/>
                <a:gd name="T43" fmla="*/ 92 h 192"/>
                <a:gd name="T44" fmla="*/ 67 w 192"/>
                <a:gd name="T45" fmla="*/ 107 h 192"/>
                <a:gd name="T46" fmla="*/ 71 w 192"/>
                <a:gd name="T47" fmla="*/ 122 h 192"/>
                <a:gd name="T48" fmla="*/ 73 w 192"/>
                <a:gd name="T49" fmla="*/ 133 h 192"/>
                <a:gd name="T50" fmla="*/ 71 w 192"/>
                <a:gd name="T51" fmla="*/ 138 h 192"/>
                <a:gd name="T52" fmla="*/ 29 w 192"/>
                <a:gd name="T53" fmla="*/ 153 h 192"/>
                <a:gd name="T54" fmla="*/ 8 w 192"/>
                <a:gd name="T55" fmla="*/ 96 h 192"/>
                <a:gd name="T56" fmla="*/ 96 w 192"/>
                <a:gd name="T57" fmla="*/ 8 h 192"/>
                <a:gd name="T58" fmla="*/ 184 w 192"/>
                <a:gd name="T59" fmla="*/ 96 h 192"/>
                <a:gd name="T60" fmla="*/ 164 w 192"/>
                <a:gd name="T61" fmla="*/ 15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64" y="152"/>
                  </a:moveTo>
                  <a:cubicBezTo>
                    <a:pt x="155" y="148"/>
                    <a:pt x="135" y="141"/>
                    <a:pt x="122" y="137"/>
                  </a:cubicBezTo>
                  <a:cubicBezTo>
                    <a:pt x="121" y="137"/>
                    <a:pt x="121" y="137"/>
                    <a:pt x="121" y="133"/>
                  </a:cubicBezTo>
                  <a:cubicBezTo>
                    <a:pt x="121" y="129"/>
                    <a:pt x="122" y="125"/>
                    <a:pt x="124" y="122"/>
                  </a:cubicBezTo>
                  <a:cubicBezTo>
                    <a:pt x="125" y="118"/>
                    <a:pt x="127" y="112"/>
                    <a:pt x="128" y="107"/>
                  </a:cubicBezTo>
                  <a:cubicBezTo>
                    <a:pt x="130" y="105"/>
                    <a:pt x="132" y="100"/>
                    <a:pt x="134" y="92"/>
                  </a:cubicBezTo>
                  <a:cubicBezTo>
                    <a:pt x="136" y="85"/>
                    <a:pt x="135" y="82"/>
                    <a:pt x="134" y="79"/>
                  </a:cubicBezTo>
                  <a:cubicBezTo>
                    <a:pt x="134" y="79"/>
                    <a:pt x="134" y="79"/>
                    <a:pt x="134" y="78"/>
                  </a:cubicBezTo>
                  <a:cubicBezTo>
                    <a:pt x="133" y="77"/>
                    <a:pt x="134" y="68"/>
                    <a:pt x="135" y="60"/>
                  </a:cubicBezTo>
                  <a:cubicBezTo>
                    <a:pt x="136" y="56"/>
                    <a:pt x="135" y="45"/>
                    <a:pt x="128" y="37"/>
                  </a:cubicBezTo>
                  <a:cubicBezTo>
                    <a:pt x="124" y="31"/>
                    <a:pt x="116" y="25"/>
                    <a:pt x="101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79" y="25"/>
                    <a:pt x="70" y="31"/>
                    <a:pt x="66" y="37"/>
                  </a:cubicBezTo>
                  <a:cubicBezTo>
                    <a:pt x="60" y="45"/>
                    <a:pt x="58" y="56"/>
                    <a:pt x="59" y="60"/>
                  </a:cubicBezTo>
                  <a:cubicBezTo>
                    <a:pt x="61" y="68"/>
                    <a:pt x="61" y="77"/>
                    <a:pt x="61" y="78"/>
                  </a:cubicBezTo>
                  <a:cubicBezTo>
                    <a:pt x="61" y="79"/>
                    <a:pt x="61" y="79"/>
                    <a:pt x="60" y="79"/>
                  </a:cubicBezTo>
                  <a:cubicBezTo>
                    <a:pt x="60" y="82"/>
                    <a:pt x="59" y="85"/>
                    <a:pt x="60" y="92"/>
                  </a:cubicBezTo>
                  <a:cubicBezTo>
                    <a:pt x="62" y="100"/>
                    <a:pt x="65" y="105"/>
                    <a:pt x="67" y="107"/>
                  </a:cubicBezTo>
                  <a:cubicBezTo>
                    <a:pt x="67" y="112"/>
                    <a:pt x="69" y="118"/>
                    <a:pt x="71" y="122"/>
                  </a:cubicBezTo>
                  <a:cubicBezTo>
                    <a:pt x="72" y="124"/>
                    <a:pt x="73" y="128"/>
                    <a:pt x="73" y="133"/>
                  </a:cubicBezTo>
                  <a:cubicBezTo>
                    <a:pt x="73" y="137"/>
                    <a:pt x="72" y="137"/>
                    <a:pt x="71" y="138"/>
                  </a:cubicBezTo>
                  <a:cubicBezTo>
                    <a:pt x="58" y="142"/>
                    <a:pt x="37" y="149"/>
                    <a:pt x="29" y="153"/>
                  </a:cubicBezTo>
                  <a:cubicBezTo>
                    <a:pt x="16" y="137"/>
                    <a:pt x="8" y="117"/>
                    <a:pt x="8" y="96"/>
                  </a:cubicBezTo>
                  <a:cubicBezTo>
                    <a:pt x="8" y="47"/>
                    <a:pt x="48" y="8"/>
                    <a:pt x="96" y="8"/>
                  </a:cubicBezTo>
                  <a:cubicBezTo>
                    <a:pt x="145" y="8"/>
                    <a:pt x="184" y="47"/>
                    <a:pt x="184" y="96"/>
                  </a:cubicBezTo>
                  <a:cubicBezTo>
                    <a:pt x="184" y="117"/>
                    <a:pt x="177" y="137"/>
                    <a:pt x="164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476" y="5582"/>
              <a:ext cx="712" cy="712"/>
              <a:chOff x="413379" y="7611656"/>
              <a:chExt cx="452025" cy="452025"/>
            </a:xfrm>
          </p:grpSpPr>
          <p:sp>
            <p:nvSpPr>
              <p:cNvPr id="54" name="Freeform 28"/>
              <p:cNvSpPr>
                <a:spLocks noEditPoints="1"/>
              </p:cNvSpPr>
              <p:nvPr/>
            </p:nvSpPr>
            <p:spPr bwMode="auto">
              <a:xfrm>
                <a:off x="413379" y="7611656"/>
                <a:ext cx="452025" cy="452025"/>
              </a:xfrm>
              <a:custGeom>
                <a:avLst/>
                <a:gdLst>
                  <a:gd name="T0" fmla="*/ 100 w 200"/>
                  <a:gd name="T1" fmla="*/ 0 h 200"/>
                  <a:gd name="T2" fmla="*/ 100 w 200"/>
                  <a:gd name="T3" fmla="*/ 0 h 200"/>
                  <a:gd name="T4" fmla="*/ 100 w 200"/>
                  <a:gd name="T5" fmla="*/ 0 h 200"/>
                  <a:gd name="T6" fmla="*/ 100 w 200"/>
                  <a:gd name="T7" fmla="*/ 0 h 200"/>
                  <a:gd name="T8" fmla="*/ 0 w 200"/>
                  <a:gd name="T9" fmla="*/ 100 h 200"/>
                  <a:gd name="T10" fmla="*/ 100 w 200"/>
                  <a:gd name="T11" fmla="*/ 200 h 200"/>
                  <a:gd name="T12" fmla="*/ 100 w 200"/>
                  <a:gd name="T13" fmla="*/ 200 h 200"/>
                  <a:gd name="T14" fmla="*/ 100 w 200"/>
                  <a:gd name="T15" fmla="*/ 200 h 200"/>
                  <a:gd name="T16" fmla="*/ 100 w 200"/>
                  <a:gd name="T17" fmla="*/ 200 h 200"/>
                  <a:gd name="T18" fmla="*/ 200 w 200"/>
                  <a:gd name="T19" fmla="*/ 100 h 200"/>
                  <a:gd name="T20" fmla="*/ 100 w 200"/>
                  <a:gd name="T21" fmla="*/ 0 h 200"/>
                  <a:gd name="T22" fmla="*/ 100 w 200"/>
                  <a:gd name="T23" fmla="*/ 192 h 200"/>
                  <a:gd name="T24" fmla="*/ 100 w 200"/>
                  <a:gd name="T25" fmla="*/ 192 h 200"/>
                  <a:gd name="T26" fmla="*/ 100 w 200"/>
                  <a:gd name="T27" fmla="*/ 192 h 200"/>
                  <a:gd name="T28" fmla="*/ 100 w 200"/>
                  <a:gd name="T29" fmla="*/ 192 h 200"/>
                  <a:gd name="T30" fmla="*/ 8 w 200"/>
                  <a:gd name="T31" fmla="*/ 100 h 200"/>
                  <a:gd name="T32" fmla="*/ 100 w 200"/>
                  <a:gd name="T33" fmla="*/ 8 h 200"/>
                  <a:gd name="T34" fmla="*/ 100 w 200"/>
                  <a:gd name="T35" fmla="*/ 8 h 200"/>
                  <a:gd name="T36" fmla="*/ 100 w 200"/>
                  <a:gd name="T37" fmla="*/ 8 h 200"/>
                  <a:gd name="T38" fmla="*/ 100 w 200"/>
                  <a:gd name="T39" fmla="*/ 8 h 200"/>
                  <a:gd name="T40" fmla="*/ 192 w 200"/>
                  <a:gd name="T41" fmla="*/ 100 h 200"/>
                  <a:gd name="T42" fmla="*/ 100 w 200"/>
                  <a:gd name="T43" fmla="*/ 19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0" h="200">
                    <a:moveTo>
                      <a:pt x="100" y="0"/>
                    </a:move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55"/>
                      <a:pt x="45" y="200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00" y="200"/>
                      <a:pt x="100" y="200"/>
                      <a:pt x="100" y="200"/>
                    </a:cubicBezTo>
                    <a:cubicBezTo>
                      <a:pt x="156" y="200"/>
                      <a:pt x="200" y="155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lose/>
                    <a:moveTo>
                      <a:pt x="100" y="192"/>
                    </a:moveTo>
                    <a:cubicBezTo>
                      <a:pt x="100" y="192"/>
                      <a:pt x="100" y="192"/>
                      <a:pt x="100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50" y="192"/>
                      <a:pt x="8" y="151"/>
                      <a:pt x="8" y="100"/>
                    </a:cubicBezTo>
                    <a:cubicBezTo>
                      <a:pt x="8" y="49"/>
                      <a:pt x="50" y="8"/>
                      <a:pt x="100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51" y="8"/>
                      <a:pt x="192" y="49"/>
                      <a:pt x="192" y="100"/>
                    </a:cubicBezTo>
                    <a:cubicBezTo>
                      <a:pt x="192" y="151"/>
                      <a:pt x="151" y="192"/>
                      <a:pt x="100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55" name="Freeform 29"/>
              <p:cNvSpPr/>
              <p:nvPr/>
            </p:nvSpPr>
            <p:spPr bwMode="auto">
              <a:xfrm>
                <a:off x="648470" y="7745447"/>
                <a:ext cx="74541" cy="83142"/>
              </a:xfrm>
              <a:custGeom>
                <a:avLst/>
                <a:gdLst>
                  <a:gd name="T0" fmla="*/ 28 w 33"/>
                  <a:gd name="T1" fmla="*/ 0 h 37"/>
                  <a:gd name="T2" fmla="*/ 0 w 33"/>
                  <a:gd name="T3" fmla="*/ 4 h 37"/>
                  <a:gd name="T4" fmla="*/ 0 w 33"/>
                  <a:gd name="T5" fmla="*/ 37 h 37"/>
                  <a:gd name="T6" fmla="*/ 33 w 33"/>
                  <a:gd name="T7" fmla="*/ 37 h 37"/>
                  <a:gd name="T8" fmla="*/ 28 w 3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28" y="0"/>
                    </a:moveTo>
                    <a:cubicBezTo>
                      <a:pt x="19" y="3"/>
                      <a:pt x="10" y="4"/>
                      <a:pt x="0" y="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23"/>
                      <a:pt x="31" y="11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56" name="Freeform 30"/>
              <p:cNvSpPr/>
              <p:nvPr/>
            </p:nvSpPr>
            <p:spPr bwMode="auto">
              <a:xfrm>
                <a:off x="648470" y="7649882"/>
                <a:ext cx="58295" cy="88876"/>
              </a:xfrm>
              <a:custGeom>
                <a:avLst/>
                <a:gdLst>
                  <a:gd name="T0" fmla="*/ 0 w 26"/>
                  <a:gd name="T1" fmla="*/ 0 h 39"/>
                  <a:gd name="T2" fmla="*/ 0 w 26"/>
                  <a:gd name="T3" fmla="*/ 39 h 39"/>
                  <a:gd name="T4" fmla="*/ 26 w 26"/>
                  <a:gd name="T5" fmla="*/ 35 h 39"/>
                  <a:gd name="T6" fmla="*/ 0 w 26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9" y="39"/>
                      <a:pt x="18" y="37"/>
                      <a:pt x="26" y="35"/>
                    </a:cubicBezTo>
                    <a:cubicBezTo>
                      <a:pt x="20" y="15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57" name="Freeform 31"/>
              <p:cNvSpPr/>
              <p:nvPr/>
            </p:nvSpPr>
            <p:spPr bwMode="auto">
              <a:xfrm>
                <a:off x="571062" y="7647970"/>
                <a:ext cx="59250" cy="90787"/>
              </a:xfrm>
              <a:custGeom>
                <a:avLst/>
                <a:gdLst>
                  <a:gd name="T0" fmla="*/ 0 w 26"/>
                  <a:gd name="T1" fmla="*/ 36 h 40"/>
                  <a:gd name="T2" fmla="*/ 26 w 26"/>
                  <a:gd name="T3" fmla="*/ 40 h 40"/>
                  <a:gd name="T4" fmla="*/ 26 w 26"/>
                  <a:gd name="T5" fmla="*/ 0 h 40"/>
                  <a:gd name="T6" fmla="*/ 0 w 26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40">
                    <a:moveTo>
                      <a:pt x="0" y="36"/>
                    </a:moveTo>
                    <a:cubicBezTo>
                      <a:pt x="9" y="38"/>
                      <a:pt x="17" y="40"/>
                      <a:pt x="26" y="4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7" y="3"/>
                      <a:pt x="7" y="16"/>
                      <a:pt x="0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58" name="Freeform 32"/>
              <p:cNvSpPr/>
              <p:nvPr/>
            </p:nvSpPr>
            <p:spPr bwMode="auto">
              <a:xfrm>
                <a:off x="684786" y="7652749"/>
                <a:ext cx="89832" cy="71674"/>
              </a:xfrm>
              <a:custGeom>
                <a:avLst/>
                <a:gdLst>
                  <a:gd name="T0" fmla="*/ 40 w 40"/>
                  <a:gd name="T1" fmla="*/ 23 h 32"/>
                  <a:gd name="T2" fmla="*/ 0 w 40"/>
                  <a:gd name="T3" fmla="*/ 0 h 32"/>
                  <a:gd name="T4" fmla="*/ 17 w 40"/>
                  <a:gd name="T5" fmla="*/ 32 h 32"/>
                  <a:gd name="T6" fmla="*/ 40 w 40"/>
                  <a:gd name="T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2">
                    <a:moveTo>
                      <a:pt x="40" y="23"/>
                    </a:moveTo>
                    <a:cubicBezTo>
                      <a:pt x="29" y="12"/>
                      <a:pt x="16" y="4"/>
                      <a:pt x="0" y="0"/>
                    </a:cubicBezTo>
                    <a:cubicBezTo>
                      <a:pt x="7" y="8"/>
                      <a:pt x="13" y="19"/>
                      <a:pt x="17" y="32"/>
                    </a:cubicBezTo>
                    <a:cubicBezTo>
                      <a:pt x="25" y="30"/>
                      <a:pt x="33" y="27"/>
                      <a:pt x="4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59" name="Freeform 33"/>
              <p:cNvSpPr/>
              <p:nvPr/>
            </p:nvSpPr>
            <p:spPr bwMode="auto">
              <a:xfrm>
                <a:off x="726835" y="7717733"/>
                <a:ext cx="102255" cy="110857"/>
              </a:xfrm>
              <a:custGeom>
                <a:avLst/>
                <a:gdLst>
                  <a:gd name="T0" fmla="*/ 5 w 45"/>
                  <a:gd name="T1" fmla="*/ 49 h 49"/>
                  <a:gd name="T2" fmla="*/ 45 w 45"/>
                  <a:gd name="T3" fmla="*/ 49 h 49"/>
                  <a:gd name="T4" fmla="*/ 26 w 45"/>
                  <a:gd name="T5" fmla="*/ 0 h 49"/>
                  <a:gd name="T6" fmla="*/ 0 w 45"/>
                  <a:gd name="T7" fmla="*/ 11 h 49"/>
                  <a:gd name="T8" fmla="*/ 5 w 45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9">
                    <a:moveTo>
                      <a:pt x="5" y="49"/>
                    </a:moveTo>
                    <a:cubicBezTo>
                      <a:pt x="45" y="49"/>
                      <a:pt x="45" y="49"/>
                      <a:pt x="45" y="49"/>
                    </a:cubicBezTo>
                    <a:cubicBezTo>
                      <a:pt x="45" y="30"/>
                      <a:pt x="38" y="13"/>
                      <a:pt x="26" y="0"/>
                    </a:cubicBezTo>
                    <a:cubicBezTo>
                      <a:pt x="18" y="4"/>
                      <a:pt x="9" y="8"/>
                      <a:pt x="0" y="11"/>
                    </a:cubicBezTo>
                    <a:cubicBezTo>
                      <a:pt x="3" y="22"/>
                      <a:pt x="5" y="35"/>
                      <a:pt x="5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0" name="Freeform 34"/>
              <p:cNvSpPr/>
              <p:nvPr/>
            </p:nvSpPr>
            <p:spPr bwMode="auto">
              <a:xfrm>
                <a:off x="557683" y="7745447"/>
                <a:ext cx="72630" cy="83142"/>
              </a:xfrm>
              <a:custGeom>
                <a:avLst/>
                <a:gdLst>
                  <a:gd name="T0" fmla="*/ 0 w 32"/>
                  <a:gd name="T1" fmla="*/ 37 h 37"/>
                  <a:gd name="T2" fmla="*/ 32 w 32"/>
                  <a:gd name="T3" fmla="*/ 37 h 37"/>
                  <a:gd name="T4" fmla="*/ 32 w 32"/>
                  <a:gd name="T5" fmla="*/ 4 h 37"/>
                  <a:gd name="T6" fmla="*/ 4 w 32"/>
                  <a:gd name="T7" fmla="*/ 0 h 37"/>
                  <a:gd name="T8" fmla="*/ 0 w 32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0" y="37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23" y="4"/>
                      <a:pt x="13" y="3"/>
                      <a:pt x="4" y="0"/>
                    </a:cubicBezTo>
                    <a:cubicBezTo>
                      <a:pt x="2" y="11"/>
                      <a:pt x="0" y="23"/>
                      <a:pt x="0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1" name="Freeform 35"/>
              <p:cNvSpPr/>
              <p:nvPr/>
            </p:nvSpPr>
            <p:spPr bwMode="auto">
              <a:xfrm>
                <a:off x="648470" y="7846747"/>
                <a:ext cx="74541" cy="81230"/>
              </a:xfrm>
              <a:custGeom>
                <a:avLst/>
                <a:gdLst>
                  <a:gd name="T0" fmla="*/ 33 w 33"/>
                  <a:gd name="T1" fmla="*/ 0 h 36"/>
                  <a:gd name="T2" fmla="*/ 0 w 33"/>
                  <a:gd name="T3" fmla="*/ 0 h 36"/>
                  <a:gd name="T4" fmla="*/ 0 w 33"/>
                  <a:gd name="T5" fmla="*/ 33 h 36"/>
                  <a:gd name="T6" fmla="*/ 28 w 33"/>
                  <a:gd name="T7" fmla="*/ 36 h 36"/>
                  <a:gd name="T8" fmla="*/ 33 w 33"/>
                  <a:gd name="T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6">
                    <a:moveTo>
                      <a:pt x="3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0" y="33"/>
                      <a:pt x="19" y="34"/>
                      <a:pt x="28" y="36"/>
                    </a:cubicBezTo>
                    <a:cubicBezTo>
                      <a:pt x="31" y="26"/>
                      <a:pt x="33" y="13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2" name="Freeform 36"/>
              <p:cNvSpPr/>
              <p:nvPr/>
            </p:nvSpPr>
            <p:spPr bwMode="auto">
              <a:xfrm>
                <a:off x="557683" y="7846747"/>
                <a:ext cx="72630" cy="81230"/>
              </a:xfrm>
              <a:custGeom>
                <a:avLst/>
                <a:gdLst>
                  <a:gd name="T0" fmla="*/ 4 w 32"/>
                  <a:gd name="T1" fmla="*/ 36 h 36"/>
                  <a:gd name="T2" fmla="*/ 32 w 32"/>
                  <a:gd name="T3" fmla="*/ 33 h 36"/>
                  <a:gd name="T4" fmla="*/ 32 w 32"/>
                  <a:gd name="T5" fmla="*/ 0 h 36"/>
                  <a:gd name="T6" fmla="*/ 0 w 32"/>
                  <a:gd name="T7" fmla="*/ 0 h 36"/>
                  <a:gd name="T8" fmla="*/ 4 w 32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6">
                    <a:moveTo>
                      <a:pt x="4" y="36"/>
                    </a:moveTo>
                    <a:cubicBezTo>
                      <a:pt x="13" y="34"/>
                      <a:pt x="23" y="33"/>
                      <a:pt x="32" y="3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2" y="26"/>
                      <a:pt x="4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3" name="Freeform 37"/>
              <p:cNvSpPr/>
              <p:nvPr/>
            </p:nvSpPr>
            <p:spPr bwMode="auto">
              <a:xfrm>
                <a:off x="571062" y="7937534"/>
                <a:ext cx="59250" cy="87920"/>
              </a:xfrm>
              <a:custGeom>
                <a:avLst/>
                <a:gdLst>
                  <a:gd name="T0" fmla="*/ 26 w 26"/>
                  <a:gd name="T1" fmla="*/ 39 h 39"/>
                  <a:gd name="T2" fmla="*/ 26 w 26"/>
                  <a:gd name="T3" fmla="*/ 0 h 39"/>
                  <a:gd name="T4" fmla="*/ 0 w 26"/>
                  <a:gd name="T5" fmla="*/ 3 h 39"/>
                  <a:gd name="T6" fmla="*/ 26 w 26"/>
                  <a:gd name="T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9">
                    <a:moveTo>
                      <a:pt x="26" y="39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7" y="0"/>
                      <a:pt x="9" y="1"/>
                      <a:pt x="0" y="3"/>
                    </a:cubicBezTo>
                    <a:cubicBezTo>
                      <a:pt x="7" y="23"/>
                      <a:pt x="17" y="37"/>
                      <a:pt x="26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4" name="Freeform 38"/>
              <p:cNvSpPr/>
              <p:nvPr/>
            </p:nvSpPr>
            <p:spPr bwMode="auto">
              <a:xfrm>
                <a:off x="684786" y="7948047"/>
                <a:ext cx="89832" cy="74541"/>
              </a:xfrm>
              <a:custGeom>
                <a:avLst/>
                <a:gdLst>
                  <a:gd name="T0" fmla="*/ 0 w 40"/>
                  <a:gd name="T1" fmla="*/ 33 h 33"/>
                  <a:gd name="T2" fmla="*/ 40 w 40"/>
                  <a:gd name="T3" fmla="*/ 10 h 33"/>
                  <a:gd name="T4" fmla="*/ 17 w 40"/>
                  <a:gd name="T5" fmla="*/ 0 h 33"/>
                  <a:gd name="T6" fmla="*/ 0 w 40"/>
                  <a:gd name="T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3">
                    <a:moveTo>
                      <a:pt x="0" y="33"/>
                    </a:moveTo>
                    <a:cubicBezTo>
                      <a:pt x="16" y="29"/>
                      <a:pt x="30" y="21"/>
                      <a:pt x="40" y="10"/>
                    </a:cubicBezTo>
                    <a:cubicBezTo>
                      <a:pt x="33" y="6"/>
                      <a:pt x="25" y="3"/>
                      <a:pt x="17" y="0"/>
                    </a:cubicBezTo>
                    <a:cubicBezTo>
                      <a:pt x="13" y="14"/>
                      <a:pt x="7" y="25"/>
                      <a:pt x="0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5" name="Freeform 39"/>
              <p:cNvSpPr/>
              <p:nvPr/>
            </p:nvSpPr>
            <p:spPr bwMode="auto">
              <a:xfrm>
                <a:off x="506078" y="7652749"/>
                <a:ext cx="89832" cy="71674"/>
              </a:xfrm>
              <a:custGeom>
                <a:avLst/>
                <a:gdLst>
                  <a:gd name="T0" fmla="*/ 40 w 40"/>
                  <a:gd name="T1" fmla="*/ 0 h 32"/>
                  <a:gd name="T2" fmla="*/ 0 w 40"/>
                  <a:gd name="T3" fmla="*/ 23 h 32"/>
                  <a:gd name="T4" fmla="*/ 22 w 40"/>
                  <a:gd name="T5" fmla="*/ 32 h 32"/>
                  <a:gd name="T6" fmla="*/ 40 w 40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32">
                    <a:moveTo>
                      <a:pt x="40" y="0"/>
                    </a:moveTo>
                    <a:cubicBezTo>
                      <a:pt x="24" y="4"/>
                      <a:pt x="10" y="12"/>
                      <a:pt x="0" y="23"/>
                    </a:cubicBezTo>
                    <a:cubicBezTo>
                      <a:pt x="7" y="27"/>
                      <a:pt x="14" y="30"/>
                      <a:pt x="22" y="32"/>
                    </a:cubicBezTo>
                    <a:cubicBezTo>
                      <a:pt x="27" y="19"/>
                      <a:pt x="33" y="8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6" name="Freeform 40"/>
              <p:cNvSpPr/>
              <p:nvPr/>
            </p:nvSpPr>
            <p:spPr bwMode="auto">
              <a:xfrm>
                <a:off x="726835" y="7846747"/>
                <a:ext cx="102255" cy="110857"/>
              </a:xfrm>
              <a:custGeom>
                <a:avLst/>
                <a:gdLst>
                  <a:gd name="T0" fmla="*/ 0 w 45"/>
                  <a:gd name="T1" fmla="*/ 38 h 49"/>
                  <a:gd name="T2" fmla="*/ 26 w 45"/>
                  <a:gd name="T3" fmla="*/ 49 h 49"/>
                  <a:gd name="T4" fmla="*/ 45 w 45"/>
                  <a:gd name="T5" fmla="*/ 0 h 49"/>
                  <a:gd name="T6" fmla="*/ 5 w 45"/>
                  <a:gd name="T7" fmla="*/ 0 h 49"/>
                  <a:gd name="T8" fmla="*/ 0 w 45"/>
                  <a:gd name="T9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9">
                    <a:moveTo>
                      <a:pt x="0" y="38"/>
                    </a:moveTo>
                    <a:cubicBezTo>
                      <a:pt x="10" y="41"/>
                      <a:pt x="18" y="45"/>
                      <a:pt x="26" y="49"/>
                    </a:cubicBezTo>
                    <a:cubicBezTo>
                      <a:pt x="38" y="36"/>
                      <a:pt x="45" y="19"/>
                      <a:pt x="4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4"/>
                      <a:pt x="3" y="27"/>
                      <a:pt x="0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7" name="Freeform 41"/>
              <p:cNvSpPr/>
              <p:nvPr/>
            </p:nvSpPr>
            <p:spPr bwMode="auto">
              <a:xfrm>
                <a:off x="648470" y="7937534"/>
                <a:ext cx="58295" cy="87920"/>
              </a:xfrm>
              <a:custGeom>
                <a:avLst/>
                <a:gdLst>
                  <a:gd name="T0" fmla="*/ 0 w 26"/>
                  <a:gd name="T1" fmla="*/ 0 h 39"/>
                  <a:gd name="T2" fmla="*/ 0 w 26"/>
                  <a:gd name="T3" fmla="*/ 39 h 39"/>
                  <a:gd name="T4" fmla="*/ 26 w 26"/>
                  <a:gd name="T5" fmla="*/ 3 h 39"/>
                  <a:gd name="T6" fmla="*/ 0 w 26"/>
                  <a:gd name="T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39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0" y="36"/>
                      <a:pt x="20" y="23"/>
                      <a:pt x="26" y="3"/>
                    </a:cubicBezTo>
                    <a:cubicBezTo>
                      <a:pt x="18" y="1"/>
                      <a:pt x="9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8" name="Freeform 42"/>
              <p:cNvSpPr/>
              <p:nvPr/>
            </p:nvSpPr>
            <p:spPr bwMode="auto">
              <a:xfrm>
                <a:off x="449694" y="7717733"/>
                <a:ext cx="101300" cy="110857"/>
              </a:xfrm>
              <a:custGeom>
                <a:avLst/>
                <a:gdLst>
                  <a:gd name="T0" fmla="*/ 45 w 45"/>
                  <a:gd name="T1" fmla="*/ 10 h 49"/>
                  <a:gd name="T2" fmla="*/ 19 w 45"/>
                  <a:gd name="T3" fmla="*/ 0 h 49"/>
                  <a:gd name="T4" fmla="*/ 0 w 45"/>
                  <a:gd name="T5" fmla="*/ 49 h 49"/>
                  <a:gd name="T6" fmla="*/ 40 w 45"/>
                  <a:gd name="T7" fmla="*/ 49 h 49"/>
                  <a:gd name="T8" fmla="*/ 45 w 45"/>
                  <a:gd name="T9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9">
                    <a:moveTo>
                      <a:pt x="45" y="10"/>
                    </a:moveTo>
                    <a:cubicBezTo>
                      <a:pt x="36" y="8"/>
                      <a:pt x="28" y="4"/>
                      <a:pt x="19" y="0"/>
                    </a:cubicBezTo>
                    <a:cubicBezTo>
                      <a:pt x="8" y="13"/>
                      <a:pt x="1" y="30"/>
                      <a:pt x="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35"/>
                      <a:pt x="42" y="22"/>
                      <a:pt x="45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9" name="Freeform 43"/>
              <p:cNvSpPr/>
              <p:nvPr/>
            </p:nvSpPr>
            <p:spPr bwMode="auto">
              <a:xfrm>
                <a:off x="449694" y="7846747"/>
                <a:ext cx="101300" cy="110857"/>
              </a:xfrm>
              <a:custGeom>
                <a:avLst/>
                <a:gdLst>
                  <a:gd name="T0" fmla="*/ 40 w 45"/>
                  <a:gd name="T1" fmla="*/ 0 h 49"/>
                  <a:gd name="T2" fmla="*/ 0 w 45"/>
                  <a:gd name="T3" fmla="*/ 0 h 49"/>
                  <a:gd name="T4" fmla="*/ 19 w 45"/>
                  <a:gd name="T5" fmla="*/ 49 h 49"/>
                  <a:gd name="T6" fmla="*/ 45 w 45"/>
                  <a:gd name="T7" fmla="*/ 38 h 49"/>
                  <a:gd name="T8" fmla="*/ 40 w 4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9">
                    <a:moveTo>
                      <a:pt x="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9"/>
                      <a:pt x="8" y="36"/>
                      <a:pt x="19" y="49"/>
                    </a:cubicBezTo>
                    <a:cubicBezTo>
                      <a:pt x="28" y="45"/>
                      <a:pt x="36" y="41"/>
                      <a:pt x="45" y="38"/>
                    </a:cubicBezTo>
                    <a:cubicBezTo>
                      <a:pt x="42" y="27"/>
                      <a:pt x="41" y="14"/>
                      <a:pt x="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70" name="Freeform 44"/>
              <p:cNvSpPr/>
              <p:nvPr/>
            </p:nvSpPr>
            <p:spPr bwMode="auto">
              <a:xfrm>
                <a:off x="503211" y="7948047"/>
                <a:ext cx="92699" cy="74541"/>
              </a:xfrm>
              <a:custGeom>
                <a:avLst/>
                <a:gdLst>
                  <a:gd name="T0" fmla="*/ 0 w 41"/>
                  <a:gd name="T1" fmla="*/ 10 h 33"/>
                  <a:gd name="T2" fmla="*/ 41 w 41"/>
                  <a:gd name="T3" fmla="*/ 33 h 33"/>
                  <a:gd name="T4" fmla="*/ 23 w 41"/>
                  <a:gd name="T5" fmla="*/ 0 h 33"/>
                  <a:gd name="T6" fmla="*/ 0 w 41"/>
                  <a:gd name="T7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33">
                    <a:moveTo>
                      <a:pt x="0" y="10"/>
                    </a:moveTo>
                    <a:cubicBezTo>
                      <a:pt x="11" y="21"/>
                      <a:pt x="25" y="29"/>
                      <a:pt x="41" y="33"/>
                    </a:cubicBezTo>
                    <a:cubicBezTo>
                      <a:pt x="33" y="25"/>
                      <a:pt x="28" y="14"/>
                      <a:pt x="23" y="0"/>
                    </a:cubicBezTo>
                    <a:cubicBezTo>
                      <a:pt x="15" y="3"/>
                      <a:pt x="8" y="6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30000"/>
                  </a:lnSpc>
                </a:pPr>
                <a:endParaRPr lang="zh-CN" altLang="en-US"/>
              </a:p>
            </p:txBody>
          </p:sp>
        </p:grpSp>
        <p:sp>
          <p:nvSpPr>
            <p:cNvPr id="71" name="Freeform 79"/>
            <p:cNvSpPr/>
            <p:nvPr/>
          </p:nvSpPr>
          <p:spPr bwMode="auto">
            <a:xfrm>
              <a:off x="15602" y="5782"/>
              <a:ext cx="855" cy="537"/>
            </a:xfrm>
            <a:custGeom>
              <a:avLst/>
              <a:gdLst>
                <a:gd name="T0" fmla="*/ 197 w 240"/>
                <a:gd name="T1" fmla="*/ 63 h 151"/>
                <a:gd name="T2" fmla="*/ 197 w 240"/>
                <a:gd name="T3" fmla="*/ 62 h 151"/>
                <a:gd name="T4" fmla="*/ 135 w 240"/>
                <a:gd name="T5" fmla="*/ 0 h 151"/>
                <a:gd name="T6" fmla="*/ 79 w 240"/>
                <a:gd name="T7" fmla="*/ 35 h 151"/>
                <a:gd name="T8" fmla="*/ 64 w 240"/>
                <a:gd name="T9" fmla="*/ 31 h 151"/>
                <a:gd name="T10" fmla="*/ 33 w 240"/>
                <a:gd name="T11" fmla="*/ 58 h 151"/>
                <a:gd name="T12" fmla="*/ 0 w 240"/>
                <a:gd name="T13" fmla="*/ 103 h 151"/>
                <a:gd name="T14" fmla="*/ 48 w 240"/>
                <a:gd name="T15" fmla="*/ 151 h 151"/>
                <a:gd name="T16" fmla="*/ 197 w 240"/>
                <a:gd name="T17" fmla="*/ 151 h 151"/>
                <a:gd name="T18" fmla="*/ 197 w 240"/>
                <a:gd name="T19" fmla="*/ 151 h 151"/>
                <a:gd name="T20" fmla="*/ 240 w 240"/>
                <a:gd name="T21" fmla="*/ 107 h 151"/>
                <a:gd name="T22" fmla="*/ 197 w 240"/>
                <a:gd name="T23" fmla="*/ 6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151">
                  <a:moveTo>
                    <a:pt x="197" y="63"/>
                  </a:moveTo>
                  <a:cubicBezTo>
                    <a:pt x="197" y="63"/>
                    <a:pt x="197" y="62"/>
                    <a:pt x="197" y="62"/>
                  </a:cubicBezTo>
                  <a:cubicBezTo>
                    <a:pt x="197" y="27"/>
                    <a:pt x="169" y="0"/>
                    <a:pt x="135" y="0"/>
                  </a:cubicBezTo>
                  <a:cubicBezTo>
                    <a:pt x="110" y="0"/>
                    <a:pt x="89" y="14"/>
                    <a:pt x="79" y="35"/>
                  </a:cubicBezTo>
                  <a:cubicBezTo>
                    <a:pt x="74" y="33"/>
                    <a:pt x="70" y="31"/>
                    <a:pt x="64" y="31"/>
                  </a:cubicBezTo>
                  <a:cubicBezTo>
                    <a:pt x="49" y="31"/>
                    <a:pt x="35" y="43"/>
                    <a:pt x="33" y="58"/>
                  </a:cubicBezTo>
                  <a:cubicBezTo>
                    <a:pt x="14" y="65"/>
                    <a:pt x="0" y="82"/>
                    <a:pt x="0" y="103"/>
                  </a:cubicBezTo>
                  <a:cubicBezTo>
                    <a:pt x="0" y="130"/>
                    <a:pt x="22" y="151"/>
                    <a:pt x="4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221" y="151"/>
                    <a:pt x="240" y="132"/>
                    <a:pt x="240" y="107"/>
                  </a:cubicBezTo>
                  <a:cubicBezTo>
                    <a:pt x="240" y="83"/>
                    <a:pt x="221" y="64"/>
                    <a:pt x="19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>
                <a:lnSpc>
                  <a:spcPct val="130000"/>
                </a:lnSpc>
              </a:pPr>
              <a:endParaRPr lang="zh-CN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l"/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目前进度</a:t>
            </a:r>
            <a:endParaRPr lang="zh-CN" altLang="en-US" sz="2400" spc="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 89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92" name="组 91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96" name="圆角矩形 95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圆角矩形 96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圆角矩形 97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圆角矩形 98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圆角矩形 99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94" name="圆角矩形 93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479079" y="1031754"/>
            <a:ext cx="2924810" cy="459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训练数据集预处理：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2438403" y="252859"/>
            <a:ext cx="9753599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647718" y="267581"/>
            <a:ext cx="1705610" cy="459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目前进度</a:t>
            </a:r>
          </a:p>
        </p:txBody>
      </p:sp>
      <p:grpSp>
        <p:nvGrpSpPr>
          <p:cNvPr id="69" name="组 68"/>
          <p:cNvGrpSpPr/>
          <p:nvPr/>
        </p:nvGrpSpPr>
        <p:grpSpPr>
          <a:xfrm>
            <a:off x="11454130" y="252730"/>
            <a:ext cx="737870" cy="484505"/>
            <a:chOff x="11454105" y="252856"/>
            <a:chExt cx="737892" cy="484288"/>
          </a:xfrm>
        </p:grpSpPr>
        <p:grpSp>
          <p:nvGrpSpPr>
            <p:cNvPr id="71" name="组 70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5" name="圆角矩形 74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圆角矩形 76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圆角矩形 77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圆角矩形 78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73" name="圆角矩形 72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D1C21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478790" y="1499235"/>
            <a:ext cx="4279900" cy="193675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保存为图片形式的训练数据集</a:t>
            </a:r>
          </a:p>
          <a:p>
            <a:pPr marL="342900" indent="-342900" algn="l" fontAlgn="auto">
              <a:lnSpc>
                <a:spcPct val="150000"/>
              </a:lnSpc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生成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XML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类型的文件，包括对应边界框坐标和对应类别，作为后期识别结果准确率判断依据</a:t>
            </a:r>
          </a:p>
        </p:txBody>
      </p:sp>
      <p:sp>
        <p:nvSpPr>
          <p:cNvPr id="3" name="矩形 2"/>
          <p:cNvSpPr/>
          <p:nvPr/>
        </p:nvSpPr>
        <p:spPr>
          <a:xfrm>
            <a:off x="374304" y="920629"/>
            <a:ext cx="5007610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图像类别标注：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使用图像标注工具LabelImg</a:t>
            </a:r>
            <a:endParaRPr lang="zh-CN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HAKE6V}B$X8YC0_CE97684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39490"/>
            <a:ext cx="4280535" cy="310705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31BD4BA-AE67-42D0-A0E5-1AF069A24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4211" r="-353"/>
          <a:stretch>
            <a:fillRect/>
          </a:stretch>
        </p:blipFill>
        <p:spPr>
          <a:xfrm>
            <a:off x="5503004" y="1499235"/>
            <a:ext cx="6056385" cy="4379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599</Words>
  <Application>Microsoft Office PowerPoint</Application>
  <PresentationFormat>宽屏</PresentationFormat>
  <Paragraphs>116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宋体</vt:lpstr>
      <vt:lpstr>微软雅黑</vt:lpstr>
      <vt:lpstr>Arial</vt:lpstr>
      <vt:lpstr>Calibri</vt:lpstr>
      <vt:lpstr>Century Gothic</vt:lpstr>
      <vt:lpstr>Eras Light ITC</vt:lpstr>
      <vt:lpstr>Segoe UI Semilight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Administrator</cp:lastModifiedBy>
  <cp:revision>221</cp:revision>
  <dcterms:created xsi:type="dcterms:W3CDTF">2015-04-07T16:28:00Z</dcterms:created>
  <dcterms:modified xsi:type="dcterms:W3CDTF">2019-07-02T13:32:06Z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